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FFFF"/>
    <a:srgbClr val="990099"/>
    <a:srgbClr val="CC00FF"/>
    <a:srgbClr val="006600"/>
    <a:srgbClr val="00FF00"/>
    <a:srgbClr val="99FF33"/>
    <a:srgbClr val="C727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3C84F-5848-47D1-8037-0829B2EAD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6A81-4ACF-44D5-A05C-2D2CD6C4C6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E3CE-C874-45FC-8116-D2E26CB81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9E66-03F6-4D17-80EC-E1B1F8F55C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E43AF-65DE-4610-A6FE-5FD17D039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99E4-2BE2-4E9A-9170-5CB9605F95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01FA-BFD3-46AF-B2ED-48CEBF2EA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3919-B0CB-4C20-AF45-4341EC43E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7F65-D675-4ABA-86AA-D446DCCCA7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5F38-C3DF-4D5A-84B5-E9D1309EBC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C119-A58F-4B81-8668-C31E568CC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6614E9-E3DE-4985-B54E-FF77EAA68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esity-news.cz/" TargetMode="External"/><Relationship Id="rId2" Type="http://schemas.openxmlformats.org/officeDocument/2006/relationships/hyperlink" Target="http://www.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pclipart.com/world_history" TargetMode="External"/><Relationship Id="rId5" Type="http://schemas.openxmlformats.org/officeDocument/2006/relationships/hyperlink" Target="http://www.ceskenoviny.cz/" TargetMode="External"/><Relationship Id="rId4" Type="http://schemas.openxmlformats.org/officeDocument/2006/relationships/hyperlink" Target="http://www.endy25.blog.cz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68675"/>
          </a:xfrm>
        </p:spPr>
        <p:txBody>
          <a:bodyPr/>
          <a:lstStyle/>
          <a:p>
            <a:pPr eaLnBrk="1" hangingPunct="1"/>
            <a:r>
              <a:rPr lang="cs-CZ" sz="15000" b="1" smtClean="0">
                <a:solidFill>
                  <a:srgbClr val="FF0000"/>
                </a:solidFill>
                <a:latin typeface="Monotype Corsiva" pitchFamily="66" charset="0"/>
              </a:rPr>
              <a:t>Č l o v ě k</a:t>
            </a:r>
            <a:br>
              <a:rPr lang="cs-CZ" sz="150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cs-CZ" sz="2400" b="1" smtClean="0">
                <a:solidFill>
                  <a:srgbClr val="FF0000"/>
                </a:solidFill>
                <a:latin typeface="Monotype Corsiva" pitchFamily="66" charset="0"/>
              </a:rPr>
              <a:t>							</a:t>
            </a:r>
            <a:r>
              <a:rPr lang="cs-CZ" sz="2400" b="1" smtClean="0">
                <a:solidFill>
                  <a:srgbClr val="820000"/>
                </a:solidFill>
                <a:latin typeface="Monotype Corsiva" pitchFamily="66" charset="0"/>
              </a:rPr>
              <a:t>(výklad učiva)</a:t>
            </a:r>
            <a:br>
              <a:rPr lang="cs-CZ" sz="2400" b="1" smtClean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cs-CZ" sz="2400" b="1" smtClean="0">
                <a:solidFill>
                  <a:srgbClr val="820000"/>
                </a:solidFill>
                <a:latin typeface="Monotype Corsiva" pitchFamily="66" charset="0"/>
              </a:rPr>
              <a:t>							Počet hodin: 1</a:t>
            </a:r>
            <a:br>
              <a:rPr lang="cs-CZ" sz="2400" b="1" smtClean="0">
                <a:solidFill>
                  <a:srgbClr val="820000"/>
                </a:solidFill>
                <a:latin typeface="Monotype Corsiva" pitchFamily="66" charset="0"/>
              </a:rPr>
            </a:br>
            <a:r>
              <a:rPr lang="cs-CZ" sz="2400" b="1" smtClean="0">
                <a:solidFill>
                  <a:srgbClr val="820000"/>
                </a:solidFill>
                <a:latin typeface="Monotype Corsiva" pitchFamily="66" charset="0"/>
              </a:rPr>
              <a:t>						     5. ročník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3338"/>
            <a:ext cx="34290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790950"/>
            <a:ext cx="30003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3786188"/>
            <a:ext cx="3302000" cy="307181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u="sng" dirty="0" smtClean="0">
                <a:solidFill>
                  <a:schemeClr val="accent6">
                    <a:lumMod val="50000"/>
                  </a:schemeClr>
                </a:solidFill>
              </a:rPr>
              <a:t>Č L O V Ě K</a:t>
            </a:r>
            <a:r>
              <a:rPr lang="cs-CZ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51875" cy="4313238"/>
          </a:xfrm>
        </p:spPr>
        <p:txBody>
          <a:bodyPr/>
          <a:lstStyle/>
          <a:p>
            <a:pPr eaLnBrk="1" hangingPunct="1"/>
            <a:r>
              <a:rPr lang="cs-CZ" smtClean="0"/>
              <a:t>Člověk je   </a:t>
            </a:r>
            <a:r>
              <a:rPr lang="cs-CZ" b="1" u="sng" smtClean="0">
                <a:solidFill>
                  <a:srgbClr val="00FFFF"/>
                </a:solidFill>
              </a:rPr>
              <a:t>ž i v o č i c h</a:t>
            </a:r>
          </a:p>
          <a:p>
            <a:pPr lvl="1" eaLnBrk="1" hangingPunct="1"/>
            <a:r>
              <a:rPr lang="cs-CZ" smtClean="0"/>
              <a:t> živí se jinými organismy (rostlinami i živočichy)</a:t>
            </a:r>
          </a:p>
          <a:p>
            <a:pPr lvl="1" eaLnBrk="1" hangingPunct="1"/>
            <a:r>
              <a:rPr lang="cs-CZ" smtClean="0"/>
              <a:t>pohybuje se z místa na místo</a:t>
            </a:r>
          </a:p>
          <a:p>
            <a:pPr eaLnBrk="1" hangingPunct="1"/>
            <a:r>
              <a:rPr lang="cs-CZ" smtClean="0"/>
              <a:t>Člověk patří do skupiny   </a:t>
            </a:r>
            <a:r>
              <a:rPr lang="cs-CZ" b="1" u="sng" smtClean="0">
                <a:solidFill>
                  <a:srgbClr val="00FFFF"/>
                </a:solidFill>
              </a:rPr>
              <a:t>o b r a t l o v c ů</a:t>
            </a:r>
            <a:r>
              <a:rPr lang="cs-CZ" smtClean="0">
                <a:solidFill>
                  <a:srgbClr val="00FFFF"/>
                </a:solidFill>
              </a:rPr>
              <a:t>:</a:t>
            </a:r>
          </a:p>
          <a:p>
            <a:pPr lvl="1" eaLnBrk="1" hangingPunct="1"/>
            <a:r>
              <a:rPr lang="cs-CZ" smtClean="0"/>
              <a:t>má v těle kosti a páteř složenou z obratlů</a:t>
            </a:r>
          </a:p>
          <a:p>
            <a:pPr eaLnBrk="1" hangingPunct="1"/>
            <a:r>
              <a:rPr lang="cs-CZ" smtClean="0"/>
              <a:t>Člověka řadíme do skupiny   </a:t>
            </a:r>
            <a:r>
              <a:rPr lang="cs-CZ" b="1" u="sng" smtClean="0">
                <a:solidFill>
                  <a:srgbClr val="00FFFF"/>
                </a:solidFill>
              </a:rPr>
              <a:t>s a v c ů</a:t>
            </a:r>
          </a:p>
          <a:p>
            <a:pPr lvl="1" eaLnBrk="1" hangingPunct="1"/>
            <a:endParaRPr lang="cs-CZ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5287963"/>
            <a:ext cx="2016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300663"/>
            <a:ext cx="21971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0663"/>
            <a:ext cx="26273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13" y="5300663"/>
            <a:ext cx="23383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388"/>
            <a:ext cx="91440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63650"/>
          </a:xfrm>
        </p:spPr>
        <p:txBody>
          <a:bodyPr/>
          <a:lstStyle/>
          <a:p>
            <a:pPr eaLnBrk="1" hangingPunct="1"/>
            <a:r>
              <a:rPr lang="cs-CZ" sz="5000" b="1" smtClean="0">
                <a:solidFill>
                  <a:srgbClr val="800000"/>
                </a:solidFill>
              </a:rPr>
              <a:t>Č l o v ě k  =  s a v e c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8163"/>
            <a:ext cx="9144000" cy="4806950"/>
          </a:xfrm>
        </p:spPr>
        <p:txBody>
          <a:bodyPr/>
          <a:lstStyle/>
          <a:p>
            <a:pPr eaLnBrk="1" hangingPunct="1"/>
            <a:r>
              <a:rPr lang="cs-CZ" b="1" smtClean="0"/>
              <a:t>rodí živá mláďata, která se živí mateřským mlékem (žena=matka po devítiměsíčním těhotenství porodí miminko, které je zcela závislé na matce a musí být kojeno mateřským mlékem) </a:t>
            </a:r>
          </a:p>
          <a:p>
            <a:pPr eaLnBrk="1" hangingPunct="1"/>
            <a:r>
              <a:rPr lang="cs-CZ" b="1" smtClean="0"/>
              <a:t>má tělo pokryté srstí (pravěcí lidé se nejvíce podobali opicím), dnešní člověk má již pouze zbytky ochlupení</a:t>
            </a:r>
          </a:p>
          <a:p>
            <a:pPr eaLnBrk="1" hangingPunct="1"/>
            <a:endParaRPr lang="cs-CZ" b="1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sz="4000" b="1" smtClean="0"/>
              <a:t>Nezbytné podmínky života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1063" y="1600200"/>
            <a:ext cx="5183187" cy="4525963"/>
          </a:xfrm>
        </p:spPr>
        <p:txBody>
          <a:bodyPr/>
          <a:lstStyle/>
          <a:p>
            <a:pPr eaLnBrk="1" hangingPunct="1"/>
            <a:r>
              <a:rPr lang="cs-CZ" b="1" smtClean="0"/>
              <a:t>sluneční záření</a:t>
            </a:r>
          </a:p>
          <a:p>
            <a:pPr eaLnBrk="1" hangingPunct="1"/>
            <a:r>
              <a:rPr lang="cs-CZ" b="1" smtClean="0"/>
              <a:t>voda </a:t>
            </a:r>
          </a:p>
          <a:p>
            <a:pPr eaLnBrk="1" hangingPunct="1"/>
            <a:r>
              <a:rPr lang="cs-CZ" b="1" smtClean="0"/>
              <a:t>vzduch</a:t>
            </a:r>
          </a:p>
          <a:p>
            <a:pPr eaLnBrk="1" hangingPunct="1"/>
            <a:r>
              <a:rPr lang="cs-CZ" b="1" smtClean="0"/>
              <a:t>potrava</a:t>
            </a:r>
          </a:p>
          <a:p>
            <a:pPr eaLnBrk="1" hangingPunct="1"/>
            <a:endParaRPr lang="cs-CZ" b="1" smtClean="0"/>
          </a:p>
          <a:p>
            <a:pPr eaLnBrk="1" hangingPunct="1"/>
            <a:endParaRPr lang="cs-CZ" b="1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914775"/>
            <a:ext cx="8712200" cy="2211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smtClean="0">
                <a:solidFill>
                  <a:srgbClr val="00FF00"/>
                </a:solidFill>
              </a:rPr>
              <a:t>Příroda je základem životního prostředí člověka.</a:t>
            </a:r>
          </a:p>
          <a:p>
            <a:pPr eaLnBrk="1" hangingPunct="1">
              <a:buFontTx/>
              <a:buNone/>
            </a:pPr>
            <a:endParaRPr lang="cs-CZ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8" y="5084763"/>
            <a:ext cx="3402012" cy="1773237"/>
          </a:xfrm>
          <a:prstGeom prst="rect">
            <a:avLst/>
          </a:prstGeom>
          <a:solidFill>
            <a:schemeClr val="accent1">
              <a:alpha val="98822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4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6875462" cy="1543050"/>
          </a:xfrm>
        </p:spPr>
        <p:txBody>
          <a:bodyPr/>
          <a:lstStyle/>
          <a:p>
            <a:pPr eaLnBrk="1" hangingPunct="1"/>
            <a:r>
              <a:rPr lang="cs-CZ" sz="4800" b="1" smtClean="0">
                <a:solidFill>
                  <a:srgbClr val="CC0000"/>
                </a:solidFill>
              </a:rPr>
              <a:t>Člověk je tvor moudrý.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427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Lišíme se od ostatních živočichů,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způsobem života.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>
                <a:solidFill>
                  <a:srgbClr val="C727CB"/>
                </a:solidFill>
              </a:rPr>
              <a:t>Přemýšlíme a </a:t>
            </a:r>
            <a:r>
              <a:rPr lang="cs-CZ" b="1" dirty="0" err="1" smtClean="0">
                <a:solidFill>
                  <a:srgbClr val="C727CB"/>
                </a:solidFill>
              </a:rPr>
              <a:t>dorozumíváne</a:t>
            </a:r>
            <a:r>
              <a:rPr lang="cs-CZ" b="1" dirty="0" smtClean="0">
                <a:solidFill>
                  <a:srgbClr val="C727CB"/>
                </a:solidFill>
              </a:rPr>
              <a:t> se řečí.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Umíme pracovat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(to nám umožňuje zručnost ruky).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b="1" dirty="0" smtClean="0"/>
              <a:t>NEZÁLEŽÍ NA BARVĚ PLETI VÝŠCE ČI TĚLESNÉM VZHLEDU ČLOVĚKA, ALE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b="1" u="sng" dirty="0" smtClean="0"/>
              <a:t>VŽDY NA TOM, JAK SE CHOVÁ.</a:t>
            </a:r>
            <a:r>
              <a:rPr lang="cs-CZ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712200" cy="1214438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00FF00"/>
                </a:solidFill>
              </a:rPr>
              <a:t>Jak se nazývá věda zabývající se </a:t>
            </a:r>
            <a:br>
              <a:rPr lang="cs-CZ" sz="2800" b="1" smtClean="0">
                <a:solidFill>
                  <a:srgbClr val="00FF00"/>
                </a:solidFill>
              </a:rPr>
            </a:br>
            <a:r>
              <a:rPr lang="cs-CZ" sz="2800" b="1" smtClean="0">
                <a:solidFill>
                  <a:srgbClr val="00FF00"/>
                </a:solidFill>
              </a:rPr>
              <a:t>vznikem a vývojem člověka?</a:t>
            </a:r>
          </a:p>
        </p:txBody>
      </p:sp>
      <p:graphicFrame>
        <p:nvGraphicFramePr>
          <p:cNvPr id="8511" name="Group 319"/>
          <p:cNvGraphicFramePr>
            <a:graphicFrameLocks noGrp="1"/>
          </p:cNvGraphicFramePr>
          <p:nvPr>
            <p:ph sz="half" idx="1"/>
          </p:nvPr>
        </p:nvGraphicFramePr>
        <p:xfrm>
          <a:off x="0" y="1214438"/>
          <a:ext cx="4211640" cy="5643564"/>
        </p:xfrm>
        <a:graphic>
          <a:graphicData uri="http://schemas.openxmlformats.org/drawingml/2006/table">
            <a:tbl>
              <a:tblPr/>
              <a:tblGrid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  <a:gridCol w="350970"/>
              </a:tblGrid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  <a:tr h="47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11" marR="121911" marT="34292" marB="34292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83" name="Group 291"/>
          <p:cNvGraphicFramePr>
            <a:graphicFrameLocks noGrp="1"/>
          </p:cNvGraphicFramePr>
          <p:nvPr>
            <p:ph sz="half" idx="2"/>
          </p:nvPr>
        </p:nvGraphicFramePr>
        <p:xfrm>
          <a:off x="4211638" y="1196975"/>
          <a:ext cx="4932362" cy="5661024"/>
        </p:xfrm>
        <a:graphic>
          <a:graphicData uri="http://schemas.openxmlformats.org/drawingml/2006/table">
            <a:tbl>
              <a:tblPr/>
              <a:tblGrid>
                <a:gridCol w="4932362"/>
              </a:tblGrid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zmenšený obraz povrchu Země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planeta sluneční soustavy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název největšího oceánu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planeta sluneční soustavy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centrum nervové soustavy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mají tělo pokryté peřím a křídla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živočichové nemající kostru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nejchladnější podnebný pás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vzdušný obal země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zmenšený model naší planety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podnebný pás okolo rovníku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  <a:tr h="471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okem neviditelné organismy</a:t>
                      </a:r>
                    </a:p>
                  </a:txBody>
                  <a:tcPr marL="121928" marR="121928"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5905500" cy="777875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7030A0"/>
                </a:solidFill>
              </a:rPr>
              <a:t>Člověk v číslech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033838" cy="36004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Dnes žije na světě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6,7 miliardy lidí. </a:t>
            </a:r>
          </a:p>
          <a:p>
            <a:pPr>
              <a:defRPr/>
            </a:pPr>
            <a:r>
              <a:rPr lang="cs-CZ" dirty="0" smtClean="0">
                <a:solidFill>
                  <a:srgbClr val="7030A0"/>
                </a:solidFill>
              </a:rPr>
              <a:t>V ČR žije  přibližně </a:t>
            </a:r>
          </a:p>
          <a:p>
            <a:pPr marL="0" indent="0">
              <a:buFontTx/>
              <a:buNone/>
              <a:defRPr/>
            </a:pP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  10 510 000 obyvatel. </a:t>
            </a:r>
          </a:p>
          <a:p>
            <a:pPr>
              <a:defRPr/>
            </a:pPr>
            <a:r>
              <a:rPr lang="cs-CZ" dirty="0" smtClean="0">
                <a:solidFill>
                  <a:srgbClr val="CC00FF"/>
                </a:solidFill>
              </a:rPr>
              <a:t>Nejlidnatější kontinent  je Asie s nejlidnatější zemí Čínou.  </a:t>
            </a:r>
            <a:endParaRPr lang="cs-CZ" dirty="0">
              <a:solidFill>
                <a:srgbClr val="CC00FF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538" y="1600200"/>
            <a:ext cx="4465637" cy="42767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990099"/>
                </a:solidFill>
              </a:rPr>
              <a:t>Nejstarší nález rodu Homo pochází</a:t>
            </a:r>
            <a:r>
              <a:rPr lang="cs-CZ" dirty="0"/>
              <a:t> z 2. 11. 1994 </a:t>
            </a:r>
            <a:r>
              <a:rPr lang="cs-CZ" dirty="0" smtClean="0">
                <a:solidFill>
                  <a:srgbClr val="990099"/>
                </a:solidFill>
              </a:rPr>
              <a:t>z Etiopie </a:t>
            </a:r>
            <a:r>
              <a:rPr lang="cs-CZ" dirty="0" smtClean="0"/>
              <a:t>(Afrika),  </a:t>
            </a:r>
            <a:r>
              <a:rPr lang="cs-CZ" dirty="0">
                <a:solidFill>
                  <a:srgbClr val="990099"/>
                </a:solidFill>
              </a:rPr>
              <a:t>je starý 2,33 milióny let. </a:t>
            </a:r>
            <a:endParaRPr lang="cs-CZ" dirty="0" smtClean="0">
              <a:solidFill>
                <a:srgbClr val="990099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Nejstarší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nález druhu </a:t>
            </a:r>
            <a:r>
              <a:rPr lang="cs-CZ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Homo sapiens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byl nalezen ve španělských krasových jeskyních </a:t>
            </a:r>
            <a:endParaRPr lang="cs-CZ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a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 starý 800 000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let.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43488"/>
            <a:ext cx="35274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Použité materiály: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 eaLnBrk="1" hangingPunct="1"/>
            <a:r>
              <a:rPr lang="cs-CZ" sz="2800" smtClean="0"/>
              <a:t>Učebnice Přírodověda 5, Fortuna, 2001</a:t>
            </a:r>
          </a:p>
          <a:p>
            <a:pPr eaLnBrk="1" hangingPunct="1"/>
            <a:r>
              <a:rPr lang="cs-CZ" sz="2800" smtClean="0"/>
              <a:t>www.skola-esoteriky.cz </a:t>
            </a:r>
          </a:p>
          <a:p>
            <a:pPr eaLnBrk="1" hangingPunct="1"/>
            <a:r>
              <a:rPr lang="cs-CZ" sz="2800" smtClean="0">
                <a:hlinkClick r:id="rId2"/>
              </a:rPr>
              <a:t>www.cs.wikipedia.org</a:t>
            </a:r>
            <a:endParaRPr lang="cs-CZ" sz="2800" smtClean="0"/>
          </a:p>
          <a:p>
            <a:pPr eaLnBrk="1" hangingPunct="1"/>
            <a:r>
              <a:rPr lang="cs-CZ" sz="2800" smtClean="0">
                <a:hlinkClick r:id="rId3"/>
              </a:rPr>
              <a:t>www.obesity-news.cz</a:t>
            </a:r>
            <a:endParaRPr lang="cs-CZ" sz="2800" smtClean="0"/>
          </a:p>
          <a:p>
            <a:pPr eaLnBrk="1" hangingPunct="1"/>
            <a:r>
              <a:rPr lang="cs-CZ" sz="2800" i="1" smtClean="0"/>
              <a:t>www.zscr.cz</a:t>
            </a:r>
            <a:r>
              <a:rPr lang="cs-CZ" sz="2800" smtClean="0"/>
              <a:t> </a:t>
            </a:r>
          </a:p>
          <a:p>
            <a:pPr eaLnBrk="1" hangingPunct="1"/>
            <a:r>
              <a:rPr lang="cs-CZ" sz="2800" smtClean="0">
                <a:hlinkClick r:id="rId4"/>
              </a:rPr>
              <a:t>www.endy25.blog.cz</a:t>
            </a:r>
            <a:endParaRPr lang="cs-CZ" sz="2800" smtClean="0"/>
          </a:p>
          <a:p>
            <a:pPr eaLnBrk="1" hangingPunct="1"/>
            <a:r>
              <a:rPr lang="cs-CZ" sz="2800" smtClean="0">
                <a:hlinkClick r:id="rId5"/>
              </a:rPr>
              <a:t>www.ceskenoviny.cz</a:t>
            </a:r>
            <a:endParaRPr lang="cs-CZ" sz="2800" smtClean="0"/>
          </a:p>
          <a:p>
            <a:pPr eaLnBrk="1" hangingPunct="1"/>
            <a:r>
              <a:rPr lang="cs-CZ" sz="2800" smtClean="0"/>
              <a:t>www.image.tn.nova.cz</a:t>
            </a:r>
          </a:p>
          <a:p>
            <a:pPr eaLnBrk="1" hangingPunct="1"/>
            <a:r>
              <a:rPr lang="cs-CZ" sz="2800" smtClean="0">
                <a:hlinkClick r:id="rId6"/>
              </a:rPr>
              <a:t>www.wpclipart.com/world_history</a:t>
            </a:r>
            <a:endParaRPr lang="cs-CZ" sz="2800" smtClean="0"/>
          </a:p>
          <a:p>
            <a:pPr eaLnBrk="1" hangingPunct="1"/>
            <a:r>
              <a:rPr lang="cs-CZ" sz="2800" smtClean="0"/>
              <a:t>www.pdclipart.org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smtClean="0"/>
              <a:t>Učební materiál: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Autor: Mgr. Marcela </a:t>
            </a:r>
            <a:r>
              <a:rPr lang="cs-CZ" sz="2800" dirty="0" err="1" smtClean="0"/>
              <a:t>Krychová</a:t>
            </a:r>
            <a:endParaRPr lang="cs-CZ" sz="2800" dirty="0" smtClean="0"/>
          </a:p>
          <a:p>
            <a:r>
              <a:rPr lang="cs-CZ" sz="2800" dirty="0" smtClean="0"/>
              <a:t>Ročník: 5.</a:t>
            </a:r>
          </a:p>
          <a:p>
            <a:r>
              <a:rPr lang="cs-CZ" sz="2800" dirty="0" smtClean="0"/>
              <a:t>Předmět: přírodověda</a:t>
            </a:r>
          </a:p>
          <a:p>
            <a:r>
              <a:rPr lang="cs-CZ" sz="2800" dirty="0" smtClean="0"/>
              <a:t>Počet vyuč.hodin: 1</a:t>
            </a:r>
          </a:p>
          <a:p>
            <a:r>
              <a:rPr lang="cs-CZ" sz="2800" smtClean="0"/>
              <a:t>Škola: </a:t>
            </a:r>
            <a:r>
              <a:rPr lang="cs-CZ" sz="2800" dirty="0" smtClean="0"/>
              <a:t>ZŠ </a:t>
            </a:r>
            <a:r>
              <a:rPr lang="cs-CZ" sz="2800" dirty="0" err="1" smtClean="0"/>
              <a:t>L</a:t>
            </a:r>
            <a:r>
              <a:rPr lang="cs-CZ" sz="2800" dirty="0" smtClean="0"/>
              <a:t>.Kuby 48, České Budějovice</a:t>
            </a:r>
          </a:p>
          <a:p>
            <a:r>
              <a:rPr lang="cs-CZ" sz="2800" dirty="0" smtClean="0"/>
              <a:t>Druh uč.materiálu: prezentace Microsoft PowerPoint</a:t>
            </a:r>
          </a:p>
          <a:p>
            <a:r>
              <a:rPr lang="pl-PL" sz="2800" dirty="0" smtClean="0"/>
              <a:t>Školní rok 2011/12 a dále</a:t>
            </a:r>
          </a:p>
          <a:p>
            <a:r>
              <a:rPr lang="cs-CZ" sz="2800" dirty="0" smtClean="0"/>
              <a:t>Registrační číslo: </a:t>
            </a:r>
            <a:r>
              <a:rPr lang="cs-CZ" sz="2800" dirty="0" smtClean="0"/>
              <a:t>6_I_9</a:t>
            </a:r>
            <a:endParaRPr lang="cs-CZ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382</Words>
  <Application>Microsoft Office PowerPoint</Application>
  <PresentationFormat>Předvádění na obrazovce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Výchozí návrh</vt:lpstr>
      <vt:lpstr>Č l o v ě k        (výklad učiva)        Počet hodin: 1            5. ročník</vt:lpstr>
      <vt:lpstr>Č L O V Ě K </vt:lpstr>
      <vt:lpstr>Č l o v ě k  =  s a v e c</vt:lpstr>
      <vt:lpstr>Nezbytné podmínky života</vt:lpstr>
      <vt:lpstr>Člověk je tvor moudrý. </vt:lpstr>
      <vt:lpstr>Jak se nazývá věda zabývající se  vznikem a vývojem člověka?</vt:lpstr>
      <vt:lpstr>Člověk v číslech</vt:lpstr>
      <vt:lpstr>Použité materiály:</vt:lpstr>
      <vt:lpstr>Učební materiál: </vt:lpstr>
    </vt:vector>
  </TitlesOfParts>
  <Company>ZŠ Rožnov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 l o v ě k</dc:title>
  <dc:creator>Marcela</dc:creator>
  <cp:lastModifiedBy>junior</cp:lastModifiedBy>
  <cp:revision>22</cp:revision>
  <dcterms:created xsi:type="dcterms:W3CDTF">2011-02-20T18:58:44Z</dcterms:created>
  <dcterms:modified xsi:type="dcterms:W3CDTF">2011-09-20T19:04:57Z</dcterms:modified>
</cp:coreProperties>
</file>