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72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57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2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70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5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40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48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4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36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7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6536-6E7C-464E-8F59-9B539899ADFF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4898-84B3-43AD-95CC-6C95170DE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0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692696"/>
            <a:ext cx="7344816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</a:rPr>
              <a:t>SČÍTÁNÍ A ODČÍTÁNÍ DESÍTEK DO 100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772816"/>
            <a:ext cx="3024336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/>
              <a:t>SČÍTÁNÍ</a:t>
            </a:r>
          </a:p>
          <a:p>
            <a:endParaRPr lang="cs-CZ" dirty="0" smtClean="0"/>
          </a:p>
          <a:p>
            <a:pPr>
              <a:spcAft>
                <a:spcPts val="400"/>
              </a:spcAft>
            </a:pPr>
            <a:r>
              <a:rPr lang="cs-CZ" dirty="0" smtClean="0"/>
              <a:t>1 + 2 = 3 .......... 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+ 2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= 3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2 + 3 = 5 .......... 2</a:t>
            </a:r>
            <a:r>
              <a:rPr lang="cs-CZ" dirty="0" smtClean="0">
                <a:solidFill>
                  <a:srgbClr val="FF0000"/>
                </a:solidFill>
              </a:rPr>
              <a:t>0 </a:t>
            </a:r>
            <a:r>
              <a:rPr lang="cs-CZ" dirty="0" smtClean="0"/>
              <a:t>+ 3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= 5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3 + 5 = 8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4 + 4 = 8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5 + 1 = 6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 + 2 = 8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7 + 2 = 9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8 + 1 = 9 ..........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9 + 1 = 10 ........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20072" y="1823713"/>
            <a:ext cx="3024336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/>
              <a:t>ODČÍTÁNÍ</a:t>
            </a:r>
          </a:p>
          <a:p>
            <a:endParaRPr lang="cs-CZ" dirty="0" smtClean="0"/>
          </a:p>
          <a:p>
            <a:pPr>
              <a:spcAft>
                <a:spcPts val="400"/>
              </a:spcAft>
            </a:pPr>
            <a:r>
              <a:rPr lang="cs-CZ" dirty="0" smtClean="0"/>
              <a:t>2 – 1 = 1 ............ 2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– 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= 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3 – 2 = 1 ............ 3</a:t>
            </a:r>
            <a:r>
              <a:rPr lang="cs-CZ" dirty="0" smtClean="0">
                <a:solidFill>
                  <a:srgbClr val="FF0000"/>
                </a:solidFill>
              </a:rPr>
              <a:t>0 </a:t>
            </a:r>
            <a:r>
              <a:rPr lang="cs-CZ" dirty="0" smtClean="0"/>
              <a:t>– 2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= 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4 – 2 = 2 ............ 4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– 2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= 2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5 – 3 = ___ 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 – 1 = ___ 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7 – 4 = ___ 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8 – 6 = ___ 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9 – 5 = ___ ........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10 – 2 = ___ ......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2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4130" y="34367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Zapiš příklad dle vzoru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64130" y="273399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Přidej dvě desítky (20). Zapiš příklad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64130" y="480290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Škrtni dvě desítky (20). Zapiš příklad</a:t>
            </a:r>
            <a:endParaRPr lang="cs-CZ" b="1" dirty="0"/>
          </a:p>
        </p:txBody>
      </p:sp>
      <p:grpSp>
        <p:nvGrpSpPr>
          <p:cNvPr id="28" name="Skupina 27"/>
          <p:cNvGrpSpPr/>
          <p:nvPr/>
        </p:nvGrpSpPr>
        <p:grpSpPr>
          <a:xfrm>
            <a:off x="750302" y="764704"/>
            <a:ext cx="5040561" cy="1754326"/>
            <a:chOff x="539551" y="747642"/>
            <a:chExt cx="5040561" cy="1754326"/>
          </a:xfrm>
        </p:grpSpPr>
        <p:sp>
          <p:nvSpPr>
            <p:cNvPr id="3" name="TextovéPole 2"/>
            <p:cNvSpPr txBox="1"/>
            <p:nvPr/>
          </p:nvSpPr>
          <p:spPr>
            <a:xfrm>
              <a:off x="539551" y="747642"/>
              <a:ext cx="504056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lain" startAt="10"/>
              </a:pPr>
              <a:r>
                <a:rPr lang="cs-CZ" dirty="0" smtClean="0">
                  <a:solidFill>
                    <a:srgbClr val="FF0000"/>
                  </a:solidFill>
                </a:rPr>
                <a:t>10  10  </a:t>
              </a:r>
              <a:r>
                <a:rPr lang="cs-CZ" dirty="0" smtClean="0">
                  <a:solidFill>
                    <a:srgbClr val="0070C0"/>
                  </a:solidFill>
                </a:rPr>
                <a:t>10  10		   </a:t>
              </a:r>
              <a:r>
                <a:rPr lang="cs-CZ" dirty="0" smtClean="0">
                  <a:solidFill>
                    <a:srgbClr val="FF0000"/>
                  </a:solidFill>
                </a:rPr>
                <a:t>30</a:t>
              </a:r>
              <a:r>
                <a:rPr lang="cs-CZ" dirty="0" smtClean="0">
                  <a:solidFill>
                    <a:srgbClr val="0070C0"/>
                  </a:solidFill>
                </a:rPr>
                <a:t> </a:t>
              </a:r>
              <a:r>
                <a:rPr lang="cs-CZ" dirty="0" smtClean="0"/>
                <a:t>+</a:t>
              </a:r>
              <a:r>
                <a:rPr lang="cs-CZ" dirty="0" smtClean="0">
                  <a:solidFill>
                    <a:srgbClr val="0070C0"/>
                  </a:solidFill>
                </a:rPr>
                <a:t> 20 </a:t>
              </a:r>
              <a:r>
                <a:rPr lang="cs-CZ" dirty="0" smtClean="0"/>
                <a:t>= 50   </a:t>
              </a:r>
            </a:p>
            <a:p>
              <a:r>
                <a:rPr lang="cs-CZ" dirty="0" smtClean="0">
                  <a:solidFill>
                    <a:srgbClr val="FF0000"/>
                  </a:solidFill>
                </a:rPr>
                <a:t>10  10  </a:t>
              </a:r>
              <a:r>
                <a:rPr lang="cs-CZ" dirty="0" smtClean="0">
                  <a:solidFill>
                    <a:srgbClr val="0070C0"/>
                  </a:solidFill>
                </a:rPr>
                <a:t>10  10  10  10	</a:t>
              </a:r>
              <a:endParaRPr lang="cs-CZ" dirty="0" smtClean="0"/>
            </a:p>
            <a:p>
              <a:r>
                <a:rPr lang="cs-CZ" dirty="0" smtClean="0">
                  <a:solidFill>
                    <a:srgbClr val="FF0000"/>
                  </a:solidFill>
                </a:rPr>
                <a:t>10</a:t>
              </a:r>
              <a:r>
                <a:rPr lang="cs-CZ" dirty="0" smtClean="0"/>
                <a:t>  </a:t>
              </a:r>
              <a:r>
                <a:rPr lang="cs-CZ" dirty="0" smtClean="0">
                  <a:solidFill>
                    <a:srgbClr val="0070C0"/>
                  </a:solidFill>
                </a:rPr>
                <a:t>10  10			</a:t>
              </a:r>
              <a:endParaRPr lang="cs-CZ" dirty="0" smtClean="0"/>
            </a:p>
            <a:p>
              <a:r>
                <a:rPr lang="cs-CZ" dirty="0" smtClean="0">
                  <a:solidFill>
                    <a:srgbClr val="FF0000"/>
                  </a:solidFill>
                </a:rPr>
                <a:t>10  10  10  10  </a:t>
              </a:r>
              <a:r>
                <a:rPr lang="cs-CZ" dirty="0" smtClean="0">
                  <a:solidFill>
                    <a:srgbClr val="0070C0"/>
                  </a:solidFill>
                </a:rPr>
                <a:t>10  10  10	</a:t>
              </a:r>
              <a:endParaRPr lang="cs-CZ" dirty="0" smtClean="0"/>
            </a:p>
            <a:p>
              <a:pPr marL="342900" indent="-342900">
                <a:buAutoNum type="arabicPlain" startAt="10"/>
              </a:pPr>
              <a:r>
                <a:rPr lang="cs-CZ" dirty="0" smtClean="0">
                  <a:solidFill>
                    <a:srgbClr val="FF0000"/>
                  </a:solidFill>
                </a:rPr>
                <a:t>10  10  10  10  </a:t>
              </a:r>
              <a:r>
                <a:rPr lang="cs-CZ" dirty="0" smtClean="0">
                  <a:solidFill>
                    <a:srgbClr val="0070C0"/>
                  </a:solidFill>
                </a:rPr>
                <a:t>10	</a:t>
              </a:r>
              <a:endParaRPr lang="cs-CZ" dirty="0" smtClean="0"/>
            </a:p>
            <a:p>
              <a:r>
                <a:rPr lang="cs-CZ" dirty="0" smtClean="0">
                  <a:solidFill>
                    <a:srgbClr val="FF0000"/>
                  </a:solidFill>
                </a:rPr>
                <a:t>10  </a:t>
              </a:r>
              <a:r>
                <a:rPr lang="cs-CZ" dirty="0" smtClean="0">
                  <a:solidFill>
                    <a:srgbClr val="0070C0"/>
                  </a:solidFill>
                </a:rPr>
                <a:t>10  10  10  10 		</a:t>
              </a:r>
              <a:endParaRPr lang="cs-CZ" dirty="0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3347864" y="1052736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3347864" y="1340768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3347864" y="2204864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3347864" y="1916832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3347864" y="1627913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3328426" y="2501968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Skupina 26"/>
          <p:cNvGrpSpPr/>
          <p:nvPr/>
        </p:nvGrpSpPr>
        <p:grpSpPr>
          <a:xfrm>
            <a:off x="736138" y="3153554"/>
            <a:ext cx="5040709" cy="1477328"/>
            <a:chOff x="664130" y="2997349"/>
            <a:chExt cx="5040709" cy="1477328"/>
          </a:xfrm>
        </p:grpSpPr>
        <p:sp>
          <p:nvSpPr>
            <p:cNvPr id="6" name="TextovéPole 5"/>
            <p:cNvSpPr txBox="1"/>
            <p:nvPr/>
          </p:nvSpPr>
          <p:spPr>
            <a:xfrm>
              <a:off x="664130" y="2997349"/>
              <a:ext cx="504070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10 +			</a:t>
              </a:r>
            </a:p>
            <a:p>
              <a:r>
                <a:rPr lang="cs-CZ" dirty="0" smtClean="0"/>
                <a:t>10  10  10 +		</a:t>
              </a:r>
            </a:p>
            <a:p>
              <a:r>
                <a:rPr lang="cs-CZ" dirty="0" smtClean="0"/>
                <a:t>10  10 +			</a:t>
              </a:r>
            </a:p>
            <a:p>
              <a:r>
                <a:rPr lang="cs-CZ" dirty="0" smtClean="0"/>
                <a:t>10  10  10  10  10 +		</a:t>
              </a:r>
            </a:p>
            <a:p>
              <a:r>
                <a:rPr lang="cs-CZ" dirty="0" smtClean="0"/>
                <a:t>10  10  10  10 +		</a:t>
              </a:r>
            </a:p>
          </p:txBody>
        </p:sp>
        <p:cxnSp>
          <p:nvCxnSpPr>
            <p:cNvPr id="16" name="Přímá spojnice 15"/>
            <p:cNvCxnSpPr/>
            <p:nvPr/>
          </p:nvCxnSpPr>
          <p:spPr>
            <a:xfrm>
              <a:off x="3347864" y="3284984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>
              <a:off x="3347864" y="3573016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3347864" y="4149080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3347864" y="4456230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3347864" y="3861048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736138" y="5210616"/>
            <a:ext cx="5040560" cy="1477328"/>
            <a:chOff x="539553" y="5085184"/>
            <a:chExt cx="5040560" cy="1477328"/>
          </a:xfrm>
        </p:grpSpPr>
        <p:sp>
          <p:nvSpPr>
            <p:cNvPr id="8" name="TextovéPole 7"/>
            <p:cNvSpPr txBox="1"/>
            <p:nvPr/>
          </p:nvSpPr>
          <p:spPr>
            <a:xfrm>
              <a:off x="539553" y="5085184"/>
              <a:ext cx="50405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10  10  10  10  10  10	</a:t>
              </a:r>
            </a:p>
            <a:p>
              <a:r>
                <a:rPr lang="cs-CZ" dirty="0" smtClean="0"/>
                <a:t>10  10  10  10  10  10  10  	</a:t>
              </a:r>
            </a:p>
            <a:p>
              <a:pPr marL="342900" indent="-342900">
                <a:buAutoNum type="arabicPlain" startAt="10"/>
              </a:pPr>
              <a:r>
                <a:rPr lang="cs-CZ" dirty="0" smtClean="0"/>
                <a:t>10  10  10		</a:t>
              </a:r>
            </a:p>
            <a:p>
              <a:r>
                <a:rPr lang="cs-CZ" dirty="0" smtClean="0"/>
                <a:t>10  10  10 		</a:t>
              </a:r>
            </a:p>
            <a:p>
              <a:r>
                <a:rPr lang="cs-CZ" dirty="0" smtClean="0"/>
                <a:t>10  10  10  10  10		</a:t>
              </a:r>
            </a:p>
          </p:txBody>
        </p:sp>
        <p:cxnSp>
          <p:nvCxnSpPr>
            <p:cNvPr id="21" name="Přímá spojnice 20"/>
            <p:cNvCxnSpPr/>
            <p:nvPr/>
          </p:nvCxnSpPr>
          <p:spPr>
            <a:xfrm>
              <a:off x="3347864" y="5373216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3347864" y="5661248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3347864" y="6237312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3347864" y="6525344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347864" y="5949280"/>
              <a:ext cx="15121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61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72771" y="476826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Petr si našetřil 20 Kč. Od maminky dostal ještě 30 Kč. Kolik korun má celkem?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znázorni: _________________________</a:t>
            </a:r>
          </a:p>
          <a:p>
            <a:endParaRPr lang="cs-CZ" dirty="0"/>
          </a:p>
          <a:p>
            <a:r>
              <a:rPr lang="cs-CZ" dirty="0" smtClean="0"/>
              <a:t>výpočet: _________________________</a:t>
            </a:r>
          </a:p>
          <a:p>
            <a:endParaRPr lang="cs-CZ" dirty="0"/>
          </a:p>
          <a:p>
            <a:r>
              <a:rPr lang="cs-CZ" dirty="0" smtClean="0"/>
              <a:t>odpověď: _________________________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2771" y="3573016"/>
            <a:ext cx="82353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Jana měla ušetřeno 60 Kč. Za dárek pro bratra utratila 40 Kč. Kolik korun jí zbylo?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znázorni: _________________________</a:t>
            </a:r>
          </a:p>
          <a:p>
            <a:endParaRPr lang="cs-CZ" dirty="0"/>
          </a:p>
          <a:p>
            <a:r>
              <a:rPr lang="cs-CZ" dirty="0" smtClean="0"/>
              <a:t>výpočet: _________________________</a:t>
            </a:r>
          </a:p>
          <a:p>
            <a:endParaRPr lang="cs-CZ" dirty="0"/>
          </a:p>
          <a:p>
            <a:r>
              <a:rPr lang="cs-CZ" dirty="0" smtClean="0"/>
              <a:t>odpověď: 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139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Spoj k sobě příklady se správným výsledkem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703177" y="980728"/>
            <a:ext cx="7973279" cy="2103333"/>
            <a:chOff x="467544" y="980728"/>
            <a:chExt cx="7973279" cy="2103333"/>
          </a:xfrm>
        </p:grpSpPr>
        <p:sp>
          <p:nvSpPr>
            <p:cNvPr id="3" name="TextovéPole 2"/>
            <p:cNvSpPr txBox="1"/>
            <p:nvPr/>
          </p:nvSpPr>
          <p:spPr>
            <a:xfrm>
              <a:off x="958721" y="1037403"/>
              <a:ext cx="748210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10 + 30		10 + 40		     50 – 20 	    30 – 20 </a:t>
              </a:r>
            </a:p>
            <a:p>
              <a:r>
                <a:rPr lang="cs-CZ" dirty="0" smtClean="0"/>
                <a:t>30 + 20		10 + 20		     60 – 40	    90 – 30 </a:t>
              </a:r>
            </a:p>
            <a:p>
              <a:r>
                <a:rPr lang="cs-CZ" dirty="0" smtClean="0"/>
                <a:t>10 + 10		20 + 20		     80 – 20	    40 – 10 </a:t>
              </a:r>
            </a:p>
            <a:p>
              <a:r>
                <a:rPr lang="cs-CZ" dirty="0" smtClean="0"/>
                <a:t>20 + 10		40 + 30		     70 – 30	    50 – 30 </a:t>
              </a:r>
            </a:p>
            <a:p>
              <a:r>
                <a:rPr lang="cs-CZ" dirty="0" smtClean="0"/>
                <a:t>40 + 20		10 + 50		     80 – 70	    90 – 40 </a:t>
              </a:r>
            </a:p>
            <a:p>
              <a:r>
                <a:rPr lang="cs-CZ" dirty="0" smtClean="0"/>
                <a:t>50 + 30		20 + 0		     70 – 20	    100 – 20 </a:t>
              </a:r>
            </a:p>
            <a:p>
              <a:r>
                <a:rPr lang="cs-CZ" dirty="0" smtClean="0"/>
                <a:t>30 + 40		40 + 40		     90 – 10	    70 – 30 </a:t>
              </a:r>
              <a:endParaRPr lang="cs-CZ" dirty="0"/>
            </a:p>
          </p:txBody>
        </p:sp>
        <p:cxnSp>
          <p:nvCxnSpPr>
            <p:cNvPr id="5" name="Přímá spojnice 4"/>
            <p:cNvCxnSpPr>
              <a:stCxn id="6" idx="0"/>
              <a:endCxn id="6" idx="2"/>
            </p:cNvCxnSpPr>
            <p:nvPr/>
          </p:nvCxnSpPr>
          <p:spPr>
            <a:xfrm>
              <a:off x="4283968" y="980728"/>
              <a:ext cx="0" cy="21033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Obdélník 5"/>
            <p:cNvSpPr/>
            <p:nvPr/>
          </p:nvSpPr>
          <p:spPr>
            <a:xfrm>
              <a:off x="467544" y="980728"/>
              <a:ext cx="7632848" cy="21033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467543" y="3501008"/>
            <a:ext cx="786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Vypočítej příklady a výsledky seřaď podle velikosti od nejmenšího po největší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99692" y="4097299"/>
            <a:ext cx="489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+ 10 = ___ (U)</a:t>
            </a:r>
          </a:p>
          <a:p>
            <a:r>
              <a:rPr lang="cs-CZ" dirty="0" smtClean="0"/>
              <a:t>90 – 20 = ___ (K)</a:t>
            </a:r>
          </a:p>
          <a:p>
            <a:r>
              <a:rPr lang="cs-CZ" dirty="0" smtClean="0"/>
              <a:t>10 + 20 = ___ (H)</a:t>
            </a:r>
          </a:p>
          <a:p>
            <a:r>
              <a:rPr lang="cs-CZ" dirty="0" smtClean="0"/>
              <a:t>20 + 60 = ___ (A)</a:t>
            </a:r>
          </a:p>
          <a:p>
            <a:r>
              <a:rPr lang="cs-CZ" dirty="0" smtClean="0"/>
              <a:t>30 + 30 = ___ (Š)</a:t>
            </a:r>
          </a:p>
          <a:p>
            <a:r>
              <a:rPr lang="cs-CZ" dirty="0" smtClean="0"/>
              <a:t>50 – 10 = ___ (R)</a:t>
            </a:r>
          </a:p>
          <a:p>
            <a:r>
              <a:rPr lang="cs-CZ" dirty="0"/>
              <a:t>	</a:t>
            </a:r>
            <a:r>
              <a:rPr lang="cs-CZ" dirty="0" smtClean="0"/>
              <a:t>	   ___  ___  ___  ___  ___  ___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7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7585" y="58933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Vypočítej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05577" y="1196752"/>
            <a:ext cx="1944216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cs-CZ" dirty="0" smtClean="0"/>
              <a:t>10 + 30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40 + 20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50 + 40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70 + 30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20 + 60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60 + 20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80 + 10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30 + 50 =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1196751"/>
            <a:ext cx="1944216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cs-CZ" dirty="0" smtClean="0"/>
              <a:t>50 – 20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70 – 40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90 – 60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60 – 50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30 – 20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40 – 10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80 – 30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100 – 20 =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00192" y="1196750"/>
            <a:ext cx="1944216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cs-CZ" dirty="0" smtClean="0"/>
              <a:t>20 + 20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70 – 20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30 + 60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60 – 10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40 + 30 = 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90 – 20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60 + 10 =</a:t>
            </a:r>
          </a:p>
          <a:p>
            <a:pPr>
              <a:spcAft>
                <a:spcPts val="400"/>
              </a:spcAft>
            </a:pPr>
            <a:r>
              <a:rPr lang="cs-CZ" dirty="0" smtClean="0"/>
              <a:t>50 – 40 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548680"/>
            <a:ext cx="5472608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Škola: ZŠ a MŠ, ul. L. Kuby 48, České Budějovice</a:t>
            </a:r>
          </a:p>
          <a:p>
            <a:r>
              <a:rPr lang="cs-CZ" dirty="0" smtClean="0"/>
              <a:t>Stupeň a typ vzdělání: základní vzdělávací, první stupeň</a:t>
            </a:r>
          </a:p>
          <a:p>
            <a:r>
              <a:rPr lang="cs-CZ" dirty="0" smtClean="0"/>
              <a:t>Předmět: Matematika</a:t>
            </a:r>
          </a:p>
          <a:p>
            <a:r>
              <a:rPr lang="cs-CZ" dirty="0" smtClean="0"/>
              <a:t>Ročník: druhý</a:t>
            </a:r>
          </a:p>
          <a:p>
            <a:r>
              <a:rPr lang="cs-CZ" dirty="0" smtClean="0"/>
              <a:t>Autor: Mgr. Olga Košková</a:t>
            </a:r>
          </a:p>
          <a:p>
            <a:r>
              <a:rPr lang="cs-CZ" dirty="0" smtClean="0"/>
              <a:t>Školní rok: </a:t>
            </a:r>
            <a:r>
              <a:rPr lang="cs-CZ" dirty="0" smtClean="0"/>
              <a:t>2011/2012</a:t>
            </a:r>
            <a:endParaRPr lang="cs-CZ" dirty="0" smtClean="0"/>
          </a:p>
          <a:p>
            <a:r>
              <a:rPr lang="cs-CZ" dirty="0" smtClean="0"/>
              <a:t>Druh učebního materiálu: prezentace</a:t>
            </a:r>
          </a:p>
          <a:p>
            <a:r>
              <a:rPr lang="cs-CZ" dirty="0" smtClean="0"/>
              <a:t>Zpracováno v programu: Microsoft PowerPoint 2010</a:t>
            </a:r>
          </a:p>
          <a:p>
            <a:r>
              <a:rPr lang="cs-CZ" dirty="0" smtClean="0"/>
              <a:t>Potřebné vybavení: Interaktivní tabule s ozvučením</a:t>
            </a:r>
          </a:p>
          <a:p>
            <a:r>
              <a:rPr lang="cs-CZ" dirty="0" smtClean="0"/>
              <a:t>Počet vyučovacích hodin ve školním roce: 1</a:t>
            </a:r>
          </a:p>
          <a:p>
            <a:r>
              <a:rPr lang="cs-CZ" dirty="0" smtClean="0"/>
              <a:t>Registrační číslo: 6_II_3_M</a:t>
            </a:r>
          </a:p>
        </p:txBody>
      </p:sp>
    </p:spTree>
    <p:extLst>
      <p:ext uri="{BB962C8B-B14F-4D97-AF65-F5344CB8AC3E}">
        <p14:creationId xmlns:p14="http://schemas.microsoft.com/office/powerpoint/2010/main" val="19710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466</Words>
  <Application>Microsoft Office PowerPoint</Application>
  <PresentationFormat>Předvádění na obrazovce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L.Kuby 48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Olga Košková</dc:creator>
  <cp:lastModifiedBy>David Košek</cp:lastModifiedBy>
  <cp:revision>13</cp:revision>
  <dcterms:created xsi:type="dcterms:W3CDTF">2011-07-14T10:12:32Z</dcterms:created>
  <dcterms:modified xsi:type="dcterms:W3CDTF">2011-09-13T06:51:31Z</dcterms:modified>
</cp:coreProperties>
</file>