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43E8D-E573-4692-A83E-7872C02D5757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B3C56-3A39-4CE1-8F83-75DAA94F7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38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98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2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28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1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18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46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46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1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63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78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CF07-9389-46FE-81B7-B81EEF300DE6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4E570-089B-4AF8-9D34-FBFBEEE26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72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86392" y="188640"/>
            <a:ext cx="2571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RODINA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5" name="Skupina 64"/>
          <p:cNvGrpSpPr/>
          <p:nvPr/>
        </p:nvGrpSpPr>
        <p:grpSpPr>
          <a:xfrm>
            <a:off x="35496" y="3140968"/>
            <a:ext cx="8928992" cy="3437831"/>
            <a:chOff x="35496" y="1503337"/>
            <a:chExt cx="8928992" cy="3437831"/>
          </a:xfrm>
        </p:grpSpPr>
        <p:cxnSp>
          <p:nvCxnSpPr>
            <p:cNvPr id="86" name="Přímá spojnice 85"/>
            <p:cNvCxnSpPr/>
            <p:nvPr/>
          </p:nvCxnSpPr>
          <p:spPr>
            <a:xfrm>
              <a:off x="1835696" y="3944530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Skupina 63"/>
            <p:cNvGrpSpPr/>
            <p:nvPr/>
          </p:nvGrpSpPr>
          <p:grpSpPr>
            <a:xfrm>
              <a:off x="35496" y="1503337"/>
              <a:ext cx="8928992" cy="3437831"/>
              <a:chOff x="35496" y="1503337"/>
              <a:chExt cx="8928992" cy="3437831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35496" y="2901996"/>
                <a:ext cx="1368152" cy="7430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schemeClr val="tx1"/>
                    </a:solidFill>
                  </a:rPr>
                  <a:t>teta</a:t>
                </a:r>
                <a:endParaRPr lang="cs-CZ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25" name="Skupina 1024"/>
              <p:cNvGrpSpPr/>
              <p:nvPr/>
            </p:nvGrpSpPr>
            <p:grpSpPr>
              <a:xfrm>
                <a:off x="107504" y="4198140"/>
                <a:ext cx="2808312" cy="743028"/>
                <a:chOff x="107504" y="3838100"/>
                <a:chExt cx="2808312" cy="743028"/>
              </a:xfrm>
            </p:grpSpPr>
            <p:sp>
              <p:nvSpPr>
                <p:cNvPr id="31" name="Obdélník 30"/>
                <p:cNvSpPr/>
                <p:nvPr/>
              </p:nvSpPr>
              <p:spPr>
                <a:xfrm>
                  <a:off x="1547664" y="3838100"/>
                  <a:ext cx="1368152" cy="7430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 smtClean="0">
                      <a:solidFill>
                        <a:schemeClr val="tx1"/>
                      </a:solidFill>
                    </a:rPr>
                    <a:t>bratranec</a:t>
                  </a:r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Obdélník 31"/>
                <p:cNvSpPr/>
                <p:nvPr/>
              </p:nvSpPr>
              <p:spPr>
                <a:xfrm>
                  <a:off x="107504" y="3838100"/>
                  <a:ext cx="1368152" cy="7430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 smtClean="0">
                      <a:solidFill>
                        <a:schemeClr val="tx1"/>
                      </a:solidFill>
                    </a:rPr>
                    <a:t>sestřenice</a:t>
                  </a:r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58" name="Přímá spojnice 57"/>
              <p:cNvCxnSpPr/>
              <p:nvPr/>
            </p:nvCxnSpPr>
            <p:spPr>
              <a:xfrm flipH="1">
                <a:off x="755576" y="3944530"/>
                <a:ext cx="15481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9" name="Skupina 1038"/>
              <p:cNvGrpSpPr/>
              <p:nvPr/>
            </p:nvGrpSpPr>
            <p:grpSpPr>
              <a:xfrm>
                <a:off x="1619672" y="1503337"/>
                <a:ext cx="7344816" cy="3437831"/>
                <a:chOff x="1547664" y="1268760"/>
                <a:chExt cx="7344816" cy="3437831"/>
              </a:xfrm>
            </p:grpSpPr>
            <p:sp>
              <p:nvSpPr>
                <p:cNvPr id="6" name="Obdélník 5"/>
                <p:cNvSpPr/>
                <p:nvPr/>
              </p:nvSpPr>
              <p:spPr>
                <a:xfrm>
                  <a:off x="1979712" y="1317820"/>
                  <a:ext cx="1368152" cy="7430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>
                      <a:solidFill>
                        <a:schemeClr val="tx1"/>
                      </a:solidFill>
                    </a:rPr>
                    <a:t>b</a:t>
                  </a:r>
                  <a:r>
                    <a:rPr lang="cs-CZ" dirty="0" smtClean="0">
                      <a:solidFill>
                        <a:schemeClr val="tx1"/>
                      </a:solidFill>
                    </a:rPr>
                    <a:t>abička        </a:t>
                  </a:r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Obdélník 21"/>
                <p:cNvSpPr/>
                <p:nvPr/>
              </p:nvSpPr>
              <p:spPr>
                <a:xfrm>
                  <a:off x="3347864" y="1317820"/>
                  <a:ext cx="1368152" cy="7430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 smtClean="0">
                      <a:solidFill>
                        <a:schemeClr val="tx1"/>
                      </a:solidFill>
                    </a:rPr>
                    <a:t>dědeček</a:t>
                  </a:r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Obdélník 32"/>
                <p:cNvSpPr/>
                <p:nvPr/>
              </p:nvSpPr>
              <p:spPr>
                <a:xfrm>
                  <a:off x="1547664" y="2613964"/>
                  <a:ext cx="1368152" cy="7430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 smtClean="0">
                      <a:solidFill>
                        <a:schemeClr val="tx1"/>
                      </a:solidFill>
                    </a:rPr>
                    <a:t>strýc</a:t>
                  </a:r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" name="Přímá spojnice 39"/>
                <p:cNvCxnSpPr/>
                <p:nvPr/>
              </p:nvCxnSpPr>
              <p:spPr>
                <a:xfrm>
                  <a:off x="3347864" y="2000314"/>
                  <a:ext cx="0" cy="27655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>
                <a:xfrm flipH="1">
                  <a:off x="2267744" y="2276872"/>
                  <a:ext cx="1800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38" name="Skupina 1037"/>
                <p:cNvGrpSpPr/>
                <p:nvPr/>
              </p:nvGrpSpPr>
              <p:grpSpPr>
                <a:xfrm>
                  <a:off x="3347864" y="1268760"/>
                  <a:ext cx="5544616" cy="3437831"/>
                  <a:chOff x="3347864" y="1268760"/>
                  <a:chExt cx="5544616" cy="3437831"/>
                </a:xfrm>
              </p:grpSpPr>
              <p:grpSp>
                <p:nvGrpSpPr>
                  <p:cNvPr id="1032" name="Skupina 1031"/>
                  <p:cNvGrpSpPr/>
                  <p:nvPr/>
                </p:nvGrpSpPr>
                <p:grpSpPr>
                  <a:xfrm>
                    <a:off x="3347864" y="1268760"/>
                    <a:ext cx="5544616" cy="3437831"/>
                    <a:chOff x="3347864" y="1268760"/>
                    <a:chExt cx="5544616" cy="3437831"/>
                  </a:xfrm>
                </p:grpSpPr>
                <p:cxnSp>
                  <p:nvCxnSpPr>
                    <p:cNvPr id="54" name="Přímá spojnice 53"/>
                    <p:cNvCxnSpPr/>
                    <p:nvPr/>
                  </p:nvCxnSpPr>
                  <p:spPr>
                    <a:xfrm>
                      <a:off x="7020272" y="1988840"/>
                      <a:ext cx="0" cy="32774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31" name="Skupina 1030"/>
                    <p:cNvGrpSpPr/>
                    <p:nvPr/>
                  </p:nvGrpSpPr>
                  <p:grpSpPr>
                    <a:xfrm>
                      <a:off x="3347864" y="1268760"/>
                      <a:ext cx="5544616" cy="3437831"/>
                      <a:chOff x="3347864" y="1317820"/>
                      <a:chExt cx="5544616" cy="3437831"/>
                    </a:xfrm>
                  </p:grpSpPr>
                  <p:grpSp>
                    <p:nvGrpSpPr>
                      <p:cNvPr id="1028" name="Skupina 1027"/>
                      <p:cNvGrpSpPr/>
                      <p:nvPr/>
                    </p:nvGrpSpPr>
                    <p:grpSpPr>
                      <a:xfrm>
                        <a:off x="5652120" y="1317820"/>
                        <a:ext cx="2736304" cy="743028"/>
                        <a:chOff x="5076056" y="1317820"/>
                        <a:chExt cx="2736304" cy="743028"/>
                      </a:xfrm>
                    </p:grpSpPr>
                    <p:sp>
                      <p:nvSpPr>
                        <p:cNvPr id="23" name="Obdélník 22"/>
                        <p:cNvSpPr/>
                        <p:nvPr/>
                      </p:nvSpPr>
                      <p:spPr>
                        <a:xfrm>
                          <a:off x="6444208" y="1317820"/>
                          <a:ext cx="1368152" cy="7430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dědeček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4" name="Obdélník 23"/>
                        <p:cNvSpPr/>
                        <p:nvPr/>
                      </p:nvSpPr>
                      <p:spPr>
                        <a:xfrm>
                          <a:off x="5076056" y="1317820"/>
                          <a:ext cx="1368152" cy="7430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babička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25" name="Obdélník 24"/>
                      <p:cNvSpPr/>
                      <p:nvPr/>
                    </p:nvSpPr>
                    <p:spPr>
                      <a:xfrm>
                        <a:off x="3347864" y="2685972"/>
                        <a:ext cx="1368152" cy="743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maminka	           </a:t>
                        </a:r>
                        <a:endParaRPr lang="cs-CZ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024" name="Skupina 1023"/>
                      <p:cNvGrpSpPr/>
                      <p:nvPr/>
                    </p:nvGrpSpPr>
                    <p:grpSpPr>
                      <a:xfrm>
                        <a:off x="4353628" y="4005064"/>
                        <a:ext cx="4538852" cy="750587"/>
                        <a:chOff x="3995936" y="3902549"/>
                        <a:chExt cx="4538852" cy="750587"/>
                      </a:xfrm>
                    </p:grpSpPr>
                    <p:sp>
                      <p:nvSpPr>
                        <p:cNvPr id="28" name="Obdélník 27"/>
                        <p:cNvSpPr/>
                        <p:nvPr/>
                      </p:nvSpPr>
                      <p:spPr>
                        <a:xfrm>
                          <a:off x="3995936" y="3910108"/>
                          <a:ext cx="1368152" cy="7430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já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62" name="Skupina 61"/>
                        <p:cNvGrpSpPr/>
                        <p:nvPr/>
                      </p:nvGrpSpPr>
                      <p:grpSpPr>
                        <a:xfrm>
                          <a:off x="5580112" y="3902549"/>
                          <a:ext cx="2954676" cy="750587"/>
                          <a:chOff x="5580112" y="3902549"/>
                          <a:chExt cx="2954676" cy="750587"/>
                        </a:xfrm>
                      </p:grpSpPr>
                      <p:sp>
                        <p:nvSpPr>
                          <p:cNvPr id="29" name="Obdélník 28"/>
                          <p:cNvSpPr/>
                          <p:nvPr/>
                        </p:nvSpPr>
                        <p:spPr>
                          <a:xfrm>
                            <a:off x="5580112" y="3910108"/>
                            <a:ext cx="1368152" cy="74302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cs-CZ" dirty="0" smtClean="0">
                                <a:solidFill>
                                  <a:schemeClr val="tx1"/>
                                </a:solidFill>
                              </a:rPr>
                              <a:t>sestra</a:t>
                            </a:r>
                            <a:endParaRPr lang="cs-CZ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30" name="Obdélník 29"/>
                          <p:cNvSpPr/>
                          <p:nvPr/>
                        </p:nvSpPr>
                        <p:spPr>
                          <a:xfrm>
                            <a:off x="7166636" y="3902549"/>
                            <a:ext cx="1368152" cy="74302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cs-CZ" dirty="0" smtClean="0">
                                <a:solidFill>
                                  <a:schemeClr val="tx1"/>
                                </a:solidFill>
                              </a:rPr>
                              <a:t>bratr</a:t>
                            </a:r>
                            <a:endParaRPr lang="cs-CZ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</p:grpSp>
                  <p:cxnSp>
                    <p:nvCxnSpPr>
                      <p:cNvPr id="59" name="Přímá spojnice 58"/>
                      <p:cNvCxnSpPr/>
                      <p:nvPr/>
                    </p:nvCxnSpPr>
                    <p:spPr>
                      <a:xfrm flipH="1">
                        <a:off x="4067944" y="3716782"/>
                        <a:ext cx="2070000" cy="25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027" name="Skupina 1026"/>
                      <p:cNvGrpSpPr/>
                      <p:nvPr/>
                    </p:nvGrpSpPr>
                    <p:grpSpPr>
                      <a:xfrm>
                        <a:off x="5436096" y="2365648"/>
                        <a:ext cx="3168352" cy="1086300"/>
                        <a:chOff x="5436096" y="2365648"/>
                        <a:chExt cx="3168352" cy="1086300"/>
                      </a:xfrm>
                    </p:grpSpPr>
                    <p:sp>
                      <p:nvSpPr>
                        <p:cNvPr id="26" name="Obdélník 25"/>
                        <p:cNvSpPr/>
                        <p:nvPr/>
                      </p:nvSpPr>
                      <p:spPr>
                        <a:xfrm>
                          <a:off x="5436096" y="2685972"/>
                          <a:ext cx="1368152" cy="7430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tatínek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" name="Obdélník 33"/>
                        <p:cNvSpPr/>
                        <p:nvPr/>
                      </p:nvSpPr>
                      <p:spPr>
                        <a:xfrm>
                          <a:off x="7236296" y="2708920"/>
                          <a:ext cx="1368152" cy="7430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teta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41" name="Přímá spojnice 40"/>
                        <p:cNvCxnSpPr/>
                        <p:nvPr/>
                      </p:nvCxnSpPr>
                      <p:spPr>
                        <a:xfrm flipH="1">
                          <a:off x="6084168" y="2365648"/>
                          <a:ext cx="1800200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" name="Přímá spojnice 60"/>
                        <p:cNvCxnSpPr/>
                        <p:nvPr/>
                      </p:nvCxnSpPr>
                      <p:spPr>
                        <a:xfrm>
                          <a:off x="6084168" y="2365648"/>
                          <a:ext cx="0" cy="320324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" name="Přímá spojnice 62"/>
                        <p:cNvCxnSpPr/>
                        <p:nvPr/>
                      </p:nvCxnSpPr>
                      <p:spPr>
                        <a:xfrm>
                          <a:off x="7884368" y="2365648"/>
                          <a:ext cx="0" cy="320324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9" name="Přímá spojnice 68"/>
                      <p:cNvCxnSpPr/>
                      <p:nvPr/>
                    </p:nvCxnSpPr>
                    <p:spPr>
                      <a:xfrm>
                        <a:off x="4067944" y="3429000"/>
                        <a:ext cx="0" cy="27655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" name="Přímá spojnice 72"/>
                      <p:cNvCxnSpPr/>
                      <p:nvPr/>
                    </p:nvCxnSpPr>
                    <p:spPr>
                      <a:xfrm>
                        <a:off x="5004048" y="3717032"/>
                        <a:ext cx="0" cy="27655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81" name="Přímá spojnice 80"/>
                  <p:cNvCxnSpPr>
                    <a:stCxn id="26" idx="2"/>
                  </p:cNvCxnSpPr>
                  <p:nvPr/>
                </p:nvCxnSpPr>
                <p:spPr>
                  <a:xfrm>
                    <a:off x="6120172" y="3379940"/>
                    <a:ext cx="0" cy="276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3" name="Přímá spojnice 82"/>
                <p:cNvCxnSpPr/>
                <p:nvPr/>
              </p:nvCxnSpPr>
              <p:spPr>
                <a:xfrm>
                  <a:off x="4067944" y="2276872"/>
                  <a:ext cx="0" cy="331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Přímá spojnice 83"/>
                <p:cNvCxnSpPr/>
                <p:nvPr/>
              </p:nvCxnSpPr>
              <p:spPr>
                <a:xfrm>
                  <a:off x="2267744" y="2276872"/>
                  <a:ext cx="0" cy="32032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7" name="Přímá spojnice 86"/>
              <p:cNvCxnSpPr/>
              <p:nvPr/>
            </p:nvCxnSpPr>
            <p:spPr>
              <a:xfrm>
                <a:off x="1259632" y="3944530"/>
                <a:ext cx="0" cy="25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>
                <a:stCxn id="33" idx="2"/>
              </p:cNvCxnSpPr>
              <p:nvPr/>
            </p:nvCxnSpPr>
            <p:spPr>
              <a:xfrm>
                <a:off x="2303748" y="3591569"/>
                <a:ext cx="0" cy="3529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755576" y="3645024"/>
                <a:ext cx="0" cy="288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TextovéPole 65"/>
          <p:cNvSpPr txBox="1"/>
          <p:nvPr/>
        </p:nvSpPr>
        <p:spPr>
          <a:xfrm>
            <a:off x="755576" y="1048668"/>
            <a:ext cx="79328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Maminka a tatínek jsou mí rodiče.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Já, bratr a sestra jsme sourozenci.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Babička a dědeček jsou rodiče mé maminky a tatínka. Babička a dědeček jsou </a:t>
            </a:r>
          </a:p>
          <a:p>
            <a:r>
              <a:rPr lang="cs-CZ" dirty="0" smtClean="0"/>
              <a:t>      mí prarodiče. Já jsem jejich vnuk, vnučka.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Sourozenci tatínka a maminky jsou pro mě strýc nebo teta a já jsem jejich neteř </a:t>
            </a:r>
          </a:p>
          <a:p>
            <a:r>
              <a:rPr lang="cs-CZ" dirty="0" smtClean="0"/>
              <a:t>      nebo synovec.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Jejich děti jsou pro mě bratranci a sestřenice.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  <p:cxnSp>
        <p:nvCxnSpPr>
          <p:cNvPr id="110" name="Přímá spojnice 109"/>
          <p:cNvCxnSpPr/>
          <p:nvPr/>
        </p:nvCxnSpPr>
        <p:spPr>
          <a:xfrm>
            <a:off x="5796136" y="6237312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110"/>
          <p:cNvCxnSpPr/>
          <p:nvPr/>
        </p:nvCxnSpPr>
        <p:spPr>
          <a:xfrm>
            <a:off x="7380312" y="6237312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111"/>
          <p:cNvCxnSpPr>
            <a:stCxn id="32" idx="3"/>
            <a:endCxn id="31" idx="1"/>
          </p:cNvCxnSpPr>
          <p:nvPr/>
        </p:nvCxnSpPr>
        <p:spPr>
          <a:xfrm>
            <a:off x="1475656" y="6207285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lus 73"/>
          <p:cNvSpPr/>
          <p:nvPr/>
        </p:nvSpPr>
        <p:spPr>
          <a:xfrm>
            <a:off x="1403648" y="4808626"/>
            <a:ext cx="216024" cy="204550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35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19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Vylušti tajenku.</a:t>
            </a:r>
            <a:endParaRPr lang="cs-CZ" dirty="0"/>
          </a:p>
        </p:txBody>
      </p:sp>
      <p:grpSp>
        <p:nvGrpSpPr>
          <p:cNvPr id="73" name="Skupina 72"/>
          <p:cNvGrpSpPr/>
          <p:nvPr/>
        </p:nvGrpSpPr>
        <p:grpSpPr>
          <a:xfrm>
            <a:off x="3347864" y="1268760"/>
            <a:ext cx="4536504" cy="504056"/>
            <a:chOff x="3347864" y="1268760"/>
            <a:chExt cx="4536504" cy="504056"/>
          </a:xfrm>
        </p:grpSpPr>
        <p:grpSp>
          <p:nvGrpSpPr>
            <p:cNvPr id="45" name="Skupina 44"/>
            <p:cNvGrpSpPr/>
            <p:nvPr/>
          </p:nvGrpSpPr>
          <p:grpSpPr>
            <a:xfrm>
              <a:off x="3347864" y="1268760"/>
              <a:ext cx="3528392" cy="504056"/>
              <a:chOff x="3347864" y="1268760"/>
              <a:chExt cx="3528392" cy="504056"/>
            </a:xfrm>
          </p:grpSpPr>
          <p:grpSp>
            <p:nvGrpSpPr>
              <p:cNvPr id="39" name="Skupina 38"/>
              <p:cNvGrpSpPr/>
              <p:nvPr/>
            </p:nvGrpSpPr>
            <p:grpSpPr>
              <a:xfrm>
                <a:off x="3347864" y="1268760"/>
                <a:ext cx="2016224" cy="504056"/>
                <a:chOff x="3347864" y="1268760"/>
                <a:chExt cx="2016224" cy="504056"/>
              </a:xfrm>
            </p:grpSpPr>
            <p:sp>
              <p:nvSpPr>
                <p:cNvPr id="13" name="Obdélník 12"/>
                <p:cNvSpPr/>
                <p:nvPr/>
              </p:nvSpPr>
              <p:spPr>
                <a:xfrm>
                  <a:off x="3347864" y="1268760"/>
                  <a:ext cx="504056" cy="50405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4" name="Obdélník 13"/>
                <p:cNvSpPr/>
                <p:nvPr/>
              </p:nvSpPr>
              <p:spPr>
                <a:xfrm>
                  <a:off x="3849497" y="1268760"/>
                  <a:ext cx="504056" cy="50405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" name="Obdélník 14"/>
                <p:cNvSpPr/>
                <p:nvPr/>
              </p:nvSpPr>
              <p:spPr>
                <a:xfrm>
                  <a:off x="4860032" y="1268760"/>
                  <a:ext cx="504056" cy="50405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" name="Obdélník 15"/>
                <p:cNvSpPr/>
                <p:nvPr/>
              </p:nvSpPr>
              <p:spPr>
                <a:xfrm>
                  <a:off x="4355976" y="1268760"/>
                  <a:ext cx="504056" cy="50405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7" name="Obdélník 16"/>
              <p:cNvSpPr/>
              <p:nvPr/>
            </p:nvSpPr>
            <p:spPr>
              <a:xfrm>
                <a:off x="5364088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Obdélník 17"/>
              <p:cNvSpPr/>
              <p:nvPr/>
            </p:nvSpPr>
            <p:spPr>
              <a:xfrm>
                <a:off x="5868144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Obdélník 18"/>
              <p:cNvSpPr/>
              <p:nvPr/>
            </p:nvSpPr>
            <p:spPr>
              <a:xfrm>
                <a:off x="6372200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0" name="Obdélník 19"/>
            <p:cNvSpPr/>
            <p:nvPr/>
          </p:nvSpPr>
          <p:spPr>
            <a:xfrm>
              <a:off x="7380312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6876256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3347864" y="3789040"/>
            <a:ext cx="2016224" cy="504056"/>
            <a:chOff x="3347864" y="1268760"/>
            <a:chExt cx="2016224" cy="504056"/>
          </a:xfrm>
        </p:grpSpPr>
        <p:sp>
          <p:nvSpPr>
            <p:cNvPr id="41" name="Obdélník 40"/>
            <p:cNvSpPr/>
            <p:nvPr/>
          </p:nvSpPr>
          <p:spPr>
            <a:xfrm>
              <a:off x="3347864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Obdélník 41"/>
            <p:cNvSpPr/>
            <p:nvPr/>
          </p:nvSpPr>
          <p:spPr>
            <a:xfrm>
              <a:off x="3849497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Obdélník 42"/>
            <p:cNvSpPr/>
            <p:nvPr/>
          </p:nvSpPr>
          <p:spPr>
            <a:xfrm>
              <a:off x="4860032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Obdélník 43"/>
            <p:cNvSpPr/>
            <p:nvPr/>
          </p:nvSpPr>
          <p:spPr>
            <a:xfrm>
              <a:off x="4355976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2339752" y="1772816"/>
            <a:ext cx="3528392" cy="504056"/>
            <a:chOff x="3347864" y="1268760"/>
            <a:chExt cx="3528392" cy="504056"/>
          </a:xfrm>
        </p:grpSpPr>
        <p:grpSp>
          <p:nvGrpSpPr>
            <p:cNvPr id="47" name="Skupina 46"/>
            <p:cNvGrpSpPr/>
            <p:nvPr/>
          </p:nvGrpSpPr>
          <p:grpSpPr>
            <a:xfrm>
              <a:off x="3347864" y="1268760"/>
              <a:ext cx="2016224" cy="504056"/>
              <a:chOff x="3347864" y="1268760"/>
              <a:chExt cx="2016224" cy="504056"/>
            </a:xfrm>
          </p:grpSpPr>
          <p:sp>
            <p:nvSpPr>
              <p:cNvPr id="51" name="Obdélník 50"/>
              <p:cNvSpPr/>
              <p:nvPr/>
            </p:nvSpPr>
            <p:spPr>
              <a:xfrm>
                <a:off x="3347864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Obdélník 51"/>
              <p:cNvSpPr/>
              <p:nvPr/>
            </p:nvSpPr>
            <p:spPr>
              <a:xfrm>
                <a:off x="3849497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4860032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4355976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8" name="Obdélník 47"/>
            <p:cNvSpPr/>
            <p:nvPr/>
          </p:nvSpPr>
          <p:spPr>
            <a:xfrm>
              <a:off x="5364088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5868144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6372200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3851920" y="2276872"/>
            <a:ext cx="3528392" cy="504056"/>
            <a:chOff x="3347864" y="1268760"/>
            <a:chExt cx="3528392" cy="504056"/>
          </a:xfrm>
        </p:grpSpPr>
        <p:grpSp>
          <p:nvGrpSpPr>
            <p:cNvPr id="56" name="Skupina 55"/>
            <p:cNvGrpSpPr/>
            <p:nvPr/>
          </p:nvGrpSpPr>
          <p:grpSpPr>
            <a:xfrm>
              <a:off x="3347864" y="1268760"/>
              <a:ext cx="2016224" cy="504056"/>
              <a:chOff x="3347864" y="1268760"/>
              <a:chExt cx="2016224" cy="504056"/>
            </a:xfrm>
          </p:grpSpPr>
          <p:sp>
            <p:nvSpPr>
              <p:cNvPr id="60" name="Obdélník 59"/>
              <p:cNvSpPr/>
              <p:nvPr/>
            </p:nvSpPr>
            <p:spPr>
              <a:xfrm>
                <a:off x="3347864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1" name="Obdélník 60"/>
              <p:cNvSpPr/>
              <p:nvPr/>
            </p:nvSpPr>
            <p:spPr>
              <a:xfrm>
                <a:off x="3849497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2" name="Obdélník 61"/>
              <p:cNvSpPr/>
              <p:nvPr/>
            </p:nvSpPr>
            <p:spPr>
              <a:xfrm>
                <a:off x="4860032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Obdélník 62"/>
              <p:cNvSpPr/>
              <p:nvPr/>
            </p:nvSpPr>
            <p:spPr>
              <a:xfrm>
                <a:off x="4355976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7" name="Obdélník 56"/>
            <p:cNvSpPr/>
            <p:nvPr/>
          </p:nvSpPr>
          <p:spPr>
            <a:xfrm>
              <a:off x="5364088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Obdélník 57"/>
            <p:cNvSpPr/>
            <p:nvPr/>
          </p:nvSpPr>
          <p:spPr>
            <a:xfrm>
              <a:off x="5868144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6372200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1835696" y="3284984"/>
            <a:ext cx="3528392" cy="504056"/>
            <a:chOff x="3347864" y="1268760"/>
            <a:chExt cx="3528392" cy="504056"/>
          </a:xfrm>
        </p:grpSpPr>
        <p:grpSp>
          <p:nvGrpSpPr>
            <p:cNvPr id="65" name="Skupina 64"/>
            <p:cNvGrpSpPr/>
            <p:nvPr/>
          </p:nvGrpSpPr>
          <p:grpSpPr>
            <a:xfrm>
              <a:off x="3347864" y="1268760"/>
              <a:ext cx="2016224" cy="504056"/>
              <a:chOff x="3347864" y="1268760"/>
              <a:chExt cx="2016224" cy="504056"/>
            </a:xfrm>
          </p:grpSpPr>
          <p:sp>
            <p:nvSpPr>
              <p:cNvPr id="69" name="Obdélník 68"/>
              <p:cNvSpPr/>
              <p:nvPr/>
            </p:nvSpPr>
            <p:spPr>
              <a:xfrm>
                <a:off x="3347864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0" name="Obdélník 69"/>
              <p:cNvSpPr/>
              <p:nvPr/>
            </p:nvSpPr>
            <p:spPr>
              <a:xfrm>
                <a:off x="3851920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1" name="Obdélník 70"/>
              <p:cNvSpPr/>
              <p:nvPr/>
            </p:nvSpPr>
            <p:spPr>
              <a:xfrm>
                <a:off x="4860032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Obdélník 71"/>
              <p:cNvSpPr/>
              <p:nvPr/>
            </p:nvSpPr>
            <p:spPr>
              <a:xfrm>
                <a:off x="4355976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6" name="Obdélník 65"/>
            <p:cNvSpPr/>
            <p:nvPr/>
          </p:nvSpPr>
          <p:spPr>
            <a:xfrm>
              <a:off x="5364088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Obdélník 66"/>
            <p:cNvSpPr/>
            <p:nvPr/>
          </p:nvSpPr>
          <p:spPr>
            <a:xfrm>
              <a:off x="5868144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Obdélník 67"/>
            <p:cNvSpPr/>
            <p:nvPr/>
          </p:nvSpPr>
          <p:spPr>
            <a:xfrm>
              <a:off x="6372200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4" name="Skupina 73"/>
          <p:cNvGrpSpPr/>
          <p:nvPr/>
        </p:nvGrpSpPr>
        <p:grpSpPr>
          <a:xfrm>
            <a:off x="2342175" y="2780928"/>
            <a:ext cx="3528392" cy="504056"/>
            <a:chOff x="4355976" y="1268760"/>
            <a:chExt cx="3528392" cy="504056"/>
          </a:xfrm>
        </p:grpSpPr>
        <p:grpSp>
          <p:nvGrpSpPr>
            <p:cNvPr id="75" name="Skupina 74"/>
            <p:cNvGrpSpPr/>
            <p:nvPr/>
          </p:nvGrpSpPr>
          <p:grpSpPr>
            <a:xfrm>
              <a:off x="4355976" y="1268760"/>
              <a:ext cx="2517857" cy="504056"/>
              <a:chOff x="4355976" y="1268760"/>
              <a:chExt cx="2517857" cy="504056"/>
            </a:xfrm>
          </p:grpSpPr>
          <p:grpSp>
            <p:nvGrpSpPr>
              <p:cNvPr id="78" name="Skupina 77"/>
              <p:cNvGrpSpPr/>
              <p:nvPr/>
            </p:nvGrpSpPr>
            <p:grpSpPr>
              <a:xfrm>
                <a:off x="4355976" y="1268760"/>
                <a:ext cx="1008112" cy="504056"/>
                <a:chOff x="4355976" y="1268760"/>
                <a:chExt cx="1008112" cy="504056"/>
              </a:xfrm>
            </p:grpSpPr>
            <p:sp>
              <p:nvSpPr>
                <p:cNvPr id="84" name="Obdélník 83"/>
                <p:cNvSpPr/>
                <p:nvPr/>
              </p:nvSpPr>
              <p:spPr>
                <a:xfrm>
                  <a:off x="4860032" y="1268760"/>
                  <a:ext cx="504056" cy="50405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5" name="Obdélník 84"/>
                <p:cNvSpPr/>
                <p:nvPr/>
              </p:nvSpPr>
              <p:spPr>
                <a:xfrm>
                  <a:off x="4355976" y="1268760"/>
                  <a:ext cx="504056" cy="50405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79" name="Obdélník 78"/>
              <p:cNvSpPr/>
              <p:nvPr/>
            </p:nvSpPr>
            <p:spPr>
              <a:xfrm>
                <a:off x="5364088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0" name="Obdélník 79"/>
              <p:cNvSpPr/>
              <p:nvPr/>
            </p:nvSpPr>
            <p:spPr>
              <a:xfrm>
                <a:off x="5868144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1" name="Obdélník 80"/>
              <p:cNvSpPr/>
              <p:nvPr/>
            </p:nvSpPr>
            <p:spPr>
              <a:xfrm>
                <a:off x="6369777" y="1268760"/>
                <a:ext cx="504056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76" name="Obdélník 75"/>
            <p:cNvSpPr/>
            <p:nvPr/>
          </p:nvSpPr>
          <p:spPr>
            <a:xfrm>
              <a:off x="7380312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Obdélník 76"/>
            <p:cNvSpPr/>
            <p:nvPr/>
          </p:nvSpPr>
          <p:spPr>
            <a:xfrm>
              <a:off x="6873833" y="1268760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6" name="Šipka dolů 85"/>
          <p:cNvSpPr/>
          <p:nvPr/>
        </p:nvSpPr>
        <p:spPr>
          <a:xfrm>
            <a:off x="3890347" y="683404"/>
            <a:ext cx="393621" cy="5133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TextovéPole 86"/>
          <p:cNvSpPr txBox="1"/>
          <p:nvPr/>
        </p:nvSpPr>
        <p:spPr>
          <a:xfrm>
            <a:off x="2916462" y="126876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</a:t>
            </a:r>
            <a:endParaRPr lang="cs-CZ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1908350" y="183553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3492526" y="234888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</a:t>
            </a:r>
            <a:endParaRPr lang="cs-CZ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1979712" y="285293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</a:t>
            </a:r>
            <a:endParaRPr lang="cs-CZ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2916462" y="38610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6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1404294" y="33477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5.</a:t>
            </a:r>
            <a:endParaRPr lang="cs-CZ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2754346" y="4581128"/>
            <a:ext cx="3329822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Syn mé tety</a:t>
            </a:r>
          </a:p>
          <a:p>
            <a:pPr marL="342900" indent="-342900">
              <a:buAutoNum type="arabicPeriod"/>
            </a:pPr>
            <a:r>
              <a:rPr lang="cs-CZ" dirty="0" smtClean="0"/>
              <a:t>Já jsem pro tetu neteř nebo …</a:t>
            </a:r>
          </a:p>
          <a:p>
            <a:pPr marL="342900" indent="-342900">
              <a:buAutoNum type="arabicPeriod"/>
            </a:pPr>
            <a:r>
              <a:rPr lang="cs-CZ" dirty="0" smtClean="0"/>
              <a:t>Tatínek mé maminky</a:t>
            </a:r>
          </a:p>
          <a:p>
            <a:pPr marL="342900" indent="-342900">
              <a:buAutoNum type="arabicPeriod"/>
            </a:pPr>
            <a:r>
              <a:rPr lang="cs-CZ" dirty="0" smtClean="0"/>
              <a:t>Dcera babičky</a:t>
            </a:r>
          </a:p>
          <a:p>
            <a:pPr marL="342900" indent="-342900">
              <a:buAutoNum type="arabicPeriod"/>
            </a:pPr>
            <a:r>
              <a:rPr lang="cs-CZ" dirty="0" smtClean="0"/>
              <a:t>Maminka mého tatínka</a:t>
            </a:r>
          </a:p>
          <a:p>
            <a:pPr marL="342900" indent="-342900">
              <a:buAutoNum type="arabicPeriod"/>
            </a:pPr>
            <a:r>
              <a:rPr lang="cs-CZ" dirty="0" smtClean="0"/>
              <a:t>Sestra maminky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47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2957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 Doplň jména z rodokmenu.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35496" y="980728"/>
            <a:ext cx="8928992" cy="3437831"/>
            <a:chOff x="35496" y="1503337"/>
            <a:chExt cx="8928992" cy="3437831"/>
          </a:xfrm>
        </p:grpSpPr>
        <p:sp>
          <p:nvSpPr>
            <p:cNvPr id="6" name="Obdélník 5"/>
            <p:cNvSpPr/>
            <p:nvPr/>
          </p:nvSpPr>
          <p:spPr>
            <a:xfrm>
              <a:off x="35496" y="2901996"/>
              <a:ext cx="1368152" cy="7430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Teta</a:t>
              </a:r>
            </a:p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Eliška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44" name="Obdélník 43"/>
            <p:cNvSpPr/>
            <p:nvPr/>
          </p:nvSpPr>
          <p:spPr>
            <a:xfrm>
              <a:off x="827584" y="4198140"/>
              <a:ext cx="1368152" cy="7430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Sestřenice</a:t>
              </a:r>
            </a:p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Milada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Přímá spojnice 7"/>
            <p:cNvCxnSpPr/>
            <p:nvPr/>
          </p:nvCxnSpPr>
          <p:spPr>
            <a:xfrm flipH="1">
              <a:off x="755576" y="3944530"/>
              <a:ext cx="15481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Skupina 8"/>
            <p:cNvGrpSpPr/>
            <p:nvPr/>
          </p:nvGrpSpPr>
          <p:grpSpPr>
            <a:xfrm>
              <a:off x="1619672" y="1503337"/>
              <a:ext cx="7344816" cy="3437831"/>
              <a:chOff x="1547664" y="1268760"/>
              <a:chExt cx="7344816" cy="3437831"/>
            </a:xfrm>
          </p:grpSpPr>
          <p:sp>
            <p:nvSpPr>
              <p:cNvPr id="13" name="Obdélník 12"/>
              <p:cNvSpPr/>
              <p:nvPr/>
            </p:nvSpPr>
            <p:spPr>
              <a:xfrm>
                <a:off x="1979712" y="1317820"/>
                <a:ext cx="1368152" cy="7430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schemeClr val="tx1"/>
                    </a:solidFill>
                  </a:rPr>
                  <a:t>Babička</a:t>
                </a:r>
              </a:p>
              <a:p>
                <a:pPr algn="ctr"/>
                <a:r>
                  <a:rPr lang="cs-CZ" dirty="0" smtClean="0">
                    <a:solidFill>
                      <a:schemeClr val="tx1"/>
                    </a:solidFill>
                  </a:rPr>
                  <a:t>Jana        </a:t>
                </a:r>
                <a:endParaRPr lang="cs-CZ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3347864" y="1317820"/>
                <a:ext cx="1368152" cy="7430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schemeClr val="tx1"/>
                    </a:solidFill>
                  </a:rPr>
                  <a:t>Dědeček</a:t>
                </a:r>
              </a:p>
              <a:p>
                <a:pPr algn="ctr"/>
                <a:r>
                  <a:rPr lang="cs-CZ" dirty="0" smtClean="0">
                    <a:solidFill>
                      <a:schemeClr val="tx1"/>
                    </a:solidFill>
                  </a:rPr>
                  <a:t>Josef </a:t>
                </a:r>
                <a:endParaRPr lang="cs-CZ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1547664" y="2613964"/>
                <a:ext cx="1368152" cy="7430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schemeClr val="tx1"/>
                    </a:solidFill>
                  </a:rPr>
                  <a:t>Strýc</a:t>
                </a:r>
              </a:p>
              <a:p>
                <a:pPr algn="ctr"/>
                <a:r>
                  <a:rPr lang="cs-CZ" dirty="0" smtClean="0">
                    <a:solidFill>
                      <a:schemeClr val="tx1"/>
                    </a:solidFill>
                  </a:rPr>
                  <a:t>Olda</a:t>
                </a:r>
                <a:endParaRPr lang="cs-CZ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Přímá spojnice 15"/>
              <p:cNvCxnSpPr/>
              <p:nvPr/>
            </p:nvCxnSpPr>
            <p:spPr>
              <a:xfrm>
                <a:off x="3347864" y="2000314"/>
                <a:ext cx="0" cy="2765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 flipH="1">
                <a:off x="2267744" y="2276872"/>
                <a:ext cx="1800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Skupina 17"/>
              <p:cNvGrpSpPr/>
              <p:nvPr/>
            </p:nvGrpSpPr>
            <p:grpSpPr>
              <a:xfrm>
                <a:off x="3347864" y="1268760"/>
                <a:ext cx="5544616" cy="3437831"/>
                <a:chOff x="3347864" y="1268760"/>
                <a:chExt cx="5544616" cy="3437831"/>
              </a:xfrm>
            </p:grpSpPr>
            <p:grpSp>
              <p:nvGrpSpPr>
                <p:cNvPr id="21" name="Skupina 20"/>
                <p:cNvGrpSpPr/>
                <p:nvPr/>
              </p:nvGrpSpPr>
              <p:grpSpPr>
                <a:xfrm>
                  <a:off x="3347864" y="1268760"/>
                  <a:ext cx="5544616" cy="3437831"/>
                  <a:chOff x="3347864" y="1268760"/>
                  <a:chExt cx="5544616" cy="3437831"/>
                </a:xfrm>
              </p:grpSpPr>
              <p:cxnSp>
                <p:nvCxnSpPr>
                  <p:cNvPr id="23" name="Přímá spojnice 22"/>
                  <p:cNvCxnSpPr/>
                  <p:nvPr/>
                </p:nvCxnSpPr>
                <p:spPr>
                  <a:xfrm>
                    <a:off x="7020272" y="1988840"/>
                    <a:ext cx="0" cy="32774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4" name="Skupina 23"/>
                  <p:cNvGrpSpPr/>
                  <p:nvPr/>
                </p:nvGrpSpPr>
                <p:grpSpPr>
                  <a:xfrm>
                    <a:off x="3347864" y="1268760"/>
                    <a:ext cx="5544616" cy="3437831"/>
                    <a:chOff x="3347864" y="1317820"/>
                    <a:chExt cx="5544616" cy="3437831"/>
                  </a:xfrm>
                </p:grpSpPr>
                <p:grpSp>
                  <p:nvGrpSpPr>
                    <p:cNvPr id="25" name="Skupina 24"/>
                    <p:cNvGrpSpPr/>
                    <p:nvPr/>
                  </p:nvGrpSpPr>
                  <p:grpSpPr>
                    <a:xfrm>
                      <a:off x="5652120" y="1317820"/>
                      <a:ext cx="2736304" cy="743028"/>
                      <a:chOff x="5076056" y="1317820"/>
                      <a:chExt cx="2736304" cy="743028"/>
                    </a:xfrm>
                  </p:grpSpPr>
                  <p:sp>
                    <p:nvSpPr>
                      <p:cNvPr id="41" name="Obdélník 40"/>
                      <p:cNvSpPr/>
                      <p:nvPr/>
                    </p:nvSpPr>
                    <p:spPr>
                      <a:xfrm>
                        <a:off x="6444208" y="1317820"/>
                        <a:ext cx="1368152" cy="743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Dědeček</a:t>
                        </a:r>
                      </a:p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Honza</a:t>
                        </a:r>
                        <a:endParaRPr lang="cs-CZ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2" name="Obdélník 41"/>
                      <p:cNvSpPr/>
                      <p:nvPr/>
                    </p:nvSpPr>
                    <p:spPr>
                      <a:xfrm>
                        <a:off x="5076056" y="1317820"/>
                        <a:ext cx="1368152" cy="743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Babička</a:t>
                        </a:r>
                      </a:p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Eva</a:t>
                        </a:r>
                        <a:endParaRPr lang="cs-CZ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6" name="Obdélník 25"/>
                    <p:cNvSpPr/>
                    <p:nvPr/>
                  </p:nvSpPr>
                  <p:spPr>
                    <a:xfrm>
                      <a:off x="3347864" y="2685972"/>
                      <a:ext cx="1368152" cy="7430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Tatínek</a:t>
                      </a:r>
                    </a:p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Pavel	          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27" name="Skupina 26"/>
                    <p:cNvGrpSpPr/>
                    <p:nvPr/>
                  </p:nvGrpSpPr>
                  <p:grpSpPr>
                    <a:xfrm>
                      <a:off x="4353628" y="4005064"/>
                      <a:ext cx="4538852" cy="750587"/>
                      <a:chOff x="3995936" y="3902549"/>
                      <a:chExt cx="4538852" cy="750587"/>
                    </a:xfrm>
                  </p:grpSpPr>
                  <p:sp>
                    <p:nvSpPr>
                      <p:cNvPr id="37" name="Obdélník 36"/>
                      <p:cNvSpPr/>
                      <p:nvPr/>
                    </p:nvSpPr>
                    <p:spPr>
                      <a:xfrm>
                        <a:off x="3995936" y="3910108"/>
                        <a:ext cx="1368152" cy="743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já</a:t>
                        </a:r>
                        <a:endParaRPr lang="cs-CZ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8" name="Skupina 37"/>
                      <p:cNvGrpSpPr/>
                      <p:nvPr/>
                    </p:nvGrpSpPr>
                    <p:grpSpPr>
                      <a:xfrm>
                        <a:off x="5580112" y="3902549"/>
                        <a:ext cx="2954676" cy="750587"/>
                        <a:chOff x="5580112" y="3902549"/>
                        <a:chExt cx="2954676" cy="750587"/>
                      </a:xfrm>
                    </p:grpSpPr>
                    <p:sp>
                      <p:nvSpPr>
                        <p:cNvPr id="39" name="Obdélník 38"/>
                        <p:cNvSpPr/>
                        <p:nvPr/>
                      </p:nvSpPr>
                      <p:spPr>
                        <a:xfrm>
                          <a:off x="5580112" y="3910108"/>
                          <a:ext cx="1368152" cy="7430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Bratr</a:t>
                          </a:r>
                        </a:p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Milan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Obdélník 39"/>
                        <p:cNvSpPr/>
                        <p:nvPr/>
                      </p:nvSpPr>
                      <p:spPr>
                        <a:xfrm>
                          <a:off x="7166636" y="3902549"/>
                          <a:ext cx="1368152" cy="7430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Bratr</a:t>
                          </a:r>
                        </a:p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Petr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cxnSp>
                  <p:nvCxnSpPr>
                    <p:cNvPr id="28" name="Přímá spojnice 27"/>
                    <p:cNvCxnSpPr/>
                    <p:nvPr/>
                  </p:nvCxnSpPr>
                  <p:spPr>
                    <a:xfrm flipH="1">
                      <a:off x="4067944" y="3716782"/>
                      <a:ext cx="2070000" cy="25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9" name="Skupina 28"/>
                    <p:cNvGrpSpPr/>
                    <p:nvPr/>
                  </p:nvGrpSpPr>
                  <p:grpSpPr>
                    <a:xfrm>
                      <a:off x="5436096" y="2365648"/>
                      <a:ext cx="3168352" cy="1086300"/>
                      <a:chOff x="5436096" y="2365648"/>
                      <a:chExt cx="3168352" cy="1086300"/>
                    </a:xfrm>
                  </p:grpSpPr>
                  <p:sp>
                    <p:nvSpPr>
                      <p:cNvPr id="32" name="Obdélník 31"/>
                      <p:cNvSpPr/>
                      <p:nvPr/>
                    </p:nvSpPr>
                    <p:spPr>
                      <a:xfrm>
                        <a:off x="5436096" y="2685972"/>
                        <a:ext cx="1368152" cy="743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Maminka</a:t>
                        </a:r>
                      </a:p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Petra</a:t>
                        </a:r>
                        <a:endParaRPr lang="cs-CZ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3" name="Obdélník 32"/>
                      <p:cNvSpPr/>
                      <p:nvPr/>
                    </p:nvSpPr>
                    <p:spPr>
                      <a:xfrm>
                        <a:off x="7236296" y="2708920"/>
                        <a:ext cx="1368152" cy="743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Teta</a:t>
                        </a:r>
                      </a:p>
                      <a:p>
                        <a:pPr algn="ctr"/>
                        <a:r>
                          <a:rPr lang="cs-CZ" dirty="0" smtClean="0">
                            <a:solidFill>
                              <a:schemeClr val="tx1"/>
                            </a:solidFill>
                          </a:rPr>
                          <a:t>Jarka</a:t>
                        </a:r>
                        <a:endParaRPr lang="cs-CZ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34" name="Přímá spojnice 33"/>
                      <p:cNvCxnSpPr/>
                      <p:nvPr/>
                    </p:nvCxnSpPr>
                    <p:spPr>
                      <a:xfrm flipH="1">
                        <a:off x="6084168" y="2365648"/>
                        <a:ext cx="1800200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Přímá spojnice 34"/>
                      <p:cNvCxnSpPr/>
                      <p:nvPr/>
                    </p:nvCxnSpPr>
                    <p:spPr>
                      <a:xfrm>
                        <a:off x="6084168" y="2365648"/>
                        <a:ext cx="0" cy="32032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Přímá spojnice 35"/>
                      <p:cNvCxnSpPr/>
                      <p:nvPr/>
                    </p:nvCxnSpPr>
                    <p:spPr>
                      <a:xfrm>
                        <a:off x="7884368" y="2365648"/>
                        <a:ext cx="0" cy="32032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0" name="Přímá spojnice 29"/>
                    <p:cNvCxnSpPr/>
                    <p:nvPr/>
                  </p:nvCxnSpPr>
                  <p:spPr>
                    <a:xfrm>
                      <a:off x="4067944" y="3429000"/>
                      <a:ext cx="0" cy="27655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Přímá spojnice 30"/>
                    <p:cNvCxnSpPr/>
                    <p:nvPr/>
                  </p:nvCxnSpPr>
                  <p:spPr>
                    <a:xfrm>
                      <a:off x="5004048" y="3717032"/>
                      <a:ext cx="0" cy="27655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2" name="Přímá spojnice 21"/>
                <p:cNvCxnSpPr>
                  <a:stCxn id="32" idx="2"/>
                </p:cNvCxnSpPr>
                <p:nvPr/>
              </p:nvCxnSpPr>
              <p:spPr>
                <a:xfrm>
                  <a:off x="6120172" y="3379940"/>
                  <a:ext cx="0" cy="27655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Přímá spojnice 18"/>
              <p:cNvCxnSpPr/>
              <p:nvPr/>
            </p:nvCxnSpPr>
            <p:spPr>
              <a:xfrm>
                <a:off x="4067944" y="2276872"/>
                <a:ext cx="0" cy="331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>
                <a:off x="2267744" y="2276872"/>
                <a:ext cx="0" cy="3203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Přímá spojnice 9"/>
            <p:cNvCxnSpPr/>
            <p:nvPr/>
          </p:nvCxnSpPr>
          <p:spPr>
            <a:xfrm>
              <a:off x="1475656" y="3944530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>
              <a:stCxn id="15" idx="2"/>
            </p:cNvCxnSpPr>
            <p:nvPr/>
          </p:nvCxnSpPr>
          <p:spPr>
            <a:xfrm>
              <a:off x="2303748" y="3591569"/>
              <a:ext cx="0" cy="3529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755576" y="3645024"/>
              <a:ext cx="0" cy="28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Přímá spojnice 45"/>
          <p:cNvCxnSpPr>
            <a:stCxn id="37" idx="3"/>
            <a:endCxn id="39" idx="1"/>
          </p:cNvCxnSpPr>
          <p:nvPr/>
        </p:nvCxnSpPr>
        <p:spPr>
          <a:xfrm>
            <a:off x="5793788" y="4047045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7380312" y="4077072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432786" y="4941168"/>
            <a:ext cx="3851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Jsem muž a mám 4 vnoučata …….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Mám 2 bratrance a 1 sestřenici …….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Jsem žena a mám 1 dítě …….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Jsem muž a mám 2 dcery …….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4644008" y="4941168"/>
            <a:ext cx="42441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cs-CZ" dirty="0" smtClean="0"/>
              <a:t>Jsem žena a mám 3 vnoučata …….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dirty="0" smtClean="0"/>
              <a:t>Jsem žena a mám 1 sestru a tři děti …….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dirty="0" smtClean="0"/>
              <a:t>Mám dva bratry …….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dirty="0" smtClean="0"/>
              <a:t>Jsem muž a mám 1 bratra a 1 dítě …….</a:t>
            </a:r>
          </a:p>
          <a:p>
            <a:pPr marL="342900" indent="-342900">
              <a:buFont typeface="+mj-lt"/>
              <a:buAutoNum type="arabicPeriod" startAt="5"/>
            </a:pPr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40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57511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cs-CZ" dirty="0" smtClean="0"/>
              <a:t>Přiřaď k sobě dvojce.</a:t>
            </a:r>
          </a:p>
          <a:p>
            <a:pPr marL="342900" indent="-342900">
              <a:buFont typeface="+mj-lt"/>
              <a:buAutoNum type="arabicPeriod" startAt="3"/>
            </a:pPr>
            <a:endParaRPr lang="cs-CZ" dirty="0"/>
          </a:p>
          <a:p>
            <a:pPr lvl="1"/>
            <a:r>
              <a:rPr lang="cs-CZ" dirty="0" smtClean="0"/>
              <a:t>	</a:t>
            </a:r>
          </a:p>
          <a:p>
            <a:pPr lvl="1"/>
            <a:r>
              <a:rPr lang="cs-CZ" dirty="0"/>
              <a:t>	</a:t>
            </a:r>
            <a:r>
              <a:rPr lang="cs-CZ" dirty="0" smtClean="0"/>
              <a:t>	dědeček			maminka</a:t>
            </a:r>
          </a:p>
          <a:p>
            <a:pPr lvl="1"/>
            <a:r>
              <a:rPr lang="cs-CZ" dirty="0"/>
              <a:t>	</a:t>
            </a:r>
            <a:r>
              <a:rPr lang="cs-CZ" dirty="0" smtClean="0"/>
              <a:t>	tatínek			sestřenice</a:t>
            </a:r>
          </a:p>
          <a:p>
            <a:pPr lvl="1"/>
            <a:r>
              <a:rPr lang="cs-CZ" dirty="0"/>
              <a:t>	</a:t>
            </a:r>
            <a:r>
              <a:rPr lang="cs-CZ" dirty="0" smtClean="0"/>
              <a:t>	bratr			vnučka</a:t>
            </a:r>
          </a:p>
          <a:p>
            <a:pPr lvl="1"/>
            <a:r>
              <a:rPr lang="cs-CZ" dirty="0"/>
              <a:t>	</a:t>
            </a:r>
            <a:r>
              <a:rPr lang="cs-CZ" dirty="0" smtClean="0"/>
              <a:t>	bratranec			babička</a:t>
            </a:r>
          </a:p>
          <a:p>
            <a:pPr lvl="1"/>
            <a:r>
              <a:rPr lang="cs-CZ" dirty="0"/>
              <a:t>	</a:t>
            </a:r>
            <a:r>
              <a:rPr lang="cs-CZ" dirty="0" smtClean="0"/>
              <a:t>	teta			sestra</a:t>
            </a:r>
          </a:p>
          <a:p>
            <a:pPr lvl="1"/>
            <a:r>
              <a:rPr lang="cs-CZ" dirty="0"/>
              <a:t>	</a:t>
            </a:r>
            <a:r>
              <a:rPr lang="cs-CZ" dirty="0" smtClean="0"/>
              <a:t>	vnuk			strýc</a:t>
            </a:r>
            <a:r>
              <a:rPr lang="cs-CZ" dirty="0"/>
              <a:t>	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4860032" y="1196752"/>
            <a:ext cx="1214622" cy="20882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2123728" y="1196752"/>
            <a:ext cx="1214622" cy="20882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4077072"/>
            <a:ext cx="4582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cs-CZ" dirty="0" smtClean="0"/>
              <a:t>S čím doma pomáháš mamince a tatínkovi?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158029"/>
              </p:ext>
            </p:extLst>
          </p:nvPr>
        </p:nvGraphicFramePr>
        <p:xfrm>
          <a:off x="4139952" y="4653136"/>
          <a:ext cx="2376264" cy="1854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TATÍNEK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705295"/>
              </p:ext>
            </p:extLst>
          </p:nvPr>
        </p:nvGraphicFramePr>
        <p:xfrm>
          <a:off x="1763688" y="4653136"/>
          <a:ext cx="2376264" cy="185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MAMINKA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52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1239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ŘEŠENÍ: </a:t>
            </a:r>
            <a:endParaRPr lang="cs-CZ" sz="4000" b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681008" y="908720"/>
            <a:ext cx="365806" cy="1233428"/>
            <a:chOff x="681008" y="908720"/>
            <a:chExt cx="365806" cy="1233428"/>
          </a:xfrm>
        </p:grpSpPr>
        <p:sp>
          <p:nvSpPr>
            <p:cNvPr id="4" name="TextovéPole 3"/>
            <p:cNvSpPr txBox="1"/>
            <p:nvPr/>
          </p:nvSpPr>
          <p:spPr>
            <a:xfrm>
              <a:off x="684214" y="90872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1.</a:t>
              </a:r>
              <a:endParaRPr lang="cs-CZ" b="1" dirty="0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681008" y="118746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2.</a:t>
              </a:r>
              <a:endParaRPr lang="cs-CZ" b="1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684214" y="1772816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3</a:t>
              </a:r>
              <a:r>
                <a:rPr lang="cs-CZ" b="1" dirty="0" smtClean="0"/>
                <a:t>.</a:t>
              </a:r>
              <a:endParaRPr lang="cs-CZ" b="1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1046814" y="908720"/>
            <a:ext cx="895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RODIČE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43608" y="1198493"/>
            <a:ext cx="6126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děda Josef, 2. sestřenice Milada, 3. teta Eliška, 4. děda Honza</a:t>
            </a:r>
          </a:p>
          <a:p>
            <a:r>
              <a:rPr lang="cs-CZ" dirty="0" smtClean="0"/>
              <a:t>5. babička Eva, 6. maminka Petra, 7. já, 8. strýc Olda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43608" y="1772816"/>
            <a:ext cx="5245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Dědeček – babička, tatínek – maminka, bratr – sestra, </a:t>
            </a:r>
          </a:p>
          <a:p>
            <a:r>
              <a:rPr lang="cs-CZ" dirty="0" smtClean="0"/>
              <a:t>bratranec – sestřenice, teta – strýc, vnuk – vnučka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52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1"/>
          <p:cNvSpPr txBox="1"/>
          <p:nvPr/>
        </p:nvSpPr>
        <p:spPr>
          <a:xfrm>
            <a:off x="683568" y="620688"/>
            <a:ext cx="535217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Škola: ZŠ a MŠ, ul. L. Kuby 48, České Budějovice</a:t>
            </a:r>
          </a:p>
          <a:p>
            <a:r>
              <a:rPr lang="cs-CZ" dirty="0" smtClean="0"/>
              <a:t>Stupeň a typ vzdělání: základní vzdělávací, první stupeň</a:t>
            </a:r>
          </a:p>
          <a:p>
            <a:r>
              <a:rPr lang="cs-CZ" dirty="0" smtClean="0"/>
              <a:t>Předmět: Prvouka</a:t>
            </a:r>
          </a:p>
          <a:p>
            <a:r>
              <a:rPr lang="cs-CZ" dirty="0" smtClean="0"/>
              <a:t>Ročník: třetí</a:t>
            </a:r>
          </a:p>
          <a:p>
            <a:r>
              <a:rPr lang="cs-CZ" dirty="0" smtClean="0"/>
              <a:t>Autor: Mgr. Olga Košková</a:t>
            </a:r>
          </a:p>
          <a:p>
            <a:r>
              <a:rPr lang="cs-CZ" dirty="0" smtClean="0"/>
              <a:t>Školní rok: 2011/2012</a:t>
            </a:r>
          </a:p>
          <a:p>
            <a:r>
              <a:rPr lang="cs-CZ" dirty="0" smtClean="0"/>
              <a:t>Druh učebního materiálu: prezentace</a:t>
            </a:r>
          </a:p>
          <a:p>
            <a:r>
              <a:rPr lang="cs-CZ" dirty="0" smtClean="0"/>
              <a:t>Zpracováno v programu: Microsoft PowerPoint 2010</a:t>
            </a:r>
          </a:p>
          <a:p>
            <a:r>
              <a:rPr lang="cs-CZ" dirty="0" smtClean="0"/>
              <a:t>Potřebné vybavení: Interaktivní tabule s ozvučením</a:t>
            </a:r>
          </a:p>
          <a:p>
            <a:r>
              <a:rPr lang="cs-CZ" dirty="0" smtClean="0"/>
              <a:t>Počet vyučovacích hodin ve školním roce: 1</a:t>
            </a:r>
          </a:p>
          <a:p>
            <a:r>
              <a:rPr lang="cs-CZ" dirty="0" smtClean="0"/>
              <a:t>Registrační číslo: </a:t>
            </a:r>
            <a:r>
              <a:rPr lang="cs-CZ" dirty="0" smtClean="0"/>
              <a:t>8_III_5_Pr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367</Words>
  <Application>Microsoft Office PowerPoint</Application>
  <PresentationFormat>Předvádění na obrazovce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L.Kuby 48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Olga Košková</dc:creator>
  <cp:lastModifiedBy>David Košek</cp:lastModifiedBy>
  <cp:revision>12</cp:revision>
  <dcterms:created xsi:type="dcterms:W3CDTF">2011-07-10T11:38:07Z</dcterms:created>
  <dcterms:modified xsi:type="dcterms:W3CDTF">2011-09-13T06:38:25Z</dcterms:modified>
</cp:coreProperties>
</file>