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64" r:id="rId11"/>
    <p:sldId id="270" r:id="rId12"/>
    <p:sldId id="271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CC"/>
    <a:srgbClr val="66FF33"/>
    <a:srgbClr val="DDDDDD"/>
    <a:srgbClr val="FFFF00"/>
    <a:srgbClr val="33CC33"/>
    <a:srgbClr val="9999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B58B-96F3-4D7D-B84E-FCB06A593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38FE-5218-4CFC-A40B-CE3F16930C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3D4C-AC27-47CC-A736-1FDD33BA8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220252-1AC7-47A7-9D94-6A8183AE67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5FCF-9FE2-4D8E-85FC-C4934AD3AF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5FC-5CB9-41BF-A899-E16643A1A7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1AC0-1BB3-414E-8D77-577D129E28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70E6-DA45-46BE-A0F2-CE641EA4C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B0D3-CADA-49AC-AB23-8F294D7D47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ED64-D040-4963-9831-A5C6DACF9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575F-B12D-4EEC-8091-05E637D849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3F6C-8C89-40FC-86D3-24155BA43B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2291A1-5A99-4269-B765-C06E5C0ECD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Quartz-44422.jpg" TargetMode="External"/><Relationship Id="rId3" Type="http://schemas.openxmlformats.org/officeDocument/2006/relationships/hyperlink" Target="http://commons.wikimedia.org/wiki/File:Magnetite-22964.jpg" TargetMode="External"/><Relationship Id="rId7" Type="http://schemas.openxmlformats.org/officeDocument/2006/relationships/hyperlink" Target="http://commons.wikimedia.org/wiki/File:National_Museum_of_Natural_History_Sapphires.JPG" TargetMode="External"/><Relationship Id="rId2" Type="http://schemas.openxmlformats.org/officeDocument/2006/relationships/hyperlink" Target="http://commons.wikimedia.org/wiki/File:Hematit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orundum-215333.jpg" TargetMode="External"/><Relationship Id="rId5" Type="http://schemas.openxmlformats.org/officeDocument/2006/relationships/hyperlink" Target="http://commons.wikimedia.org/wiki/File:Liquid_filled_compass.jpg" TargetMode="External"/><Relationship Id="rId10" Type="http://schemas.openxmlformats.org/officeDocument/2006/relationships/hyperlink" Target="http://commons.wikimedia.org/wiki/File:Quartz-158941.jpg" TargetMode="External"/><Relationship Id="rId4" Type="http://schemas.openxmlformats.org/officeDocument/2006/relationships/hyperlink" Target="http://commons.wikimedia.org/wiki/File:Magnetite-22965.jpg" TargetMode="External"/><Relationship Id="rId9" Type="http://schemas.openxmlformats.org/officeDocument/2006/relationships/hyperlink" Target="http://commons.wikimedia.org/wiki/File:Quartz-02edd64nc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Uraninite-39029.jpg" TargetMode="External"/><Relationship Id="rId3" Type="http://schemas.openxmlformats.org/officeDocument/2006/relationships/hyperlink" Target="http://commons.wikimedia.org/wiki/File:Quartz-212095.jpg" TargetMode="External"/><Relationship Id="rId7" Type="http://schemas.openxmlformats.org/officeDocument/2006/relationships/hyperlink" Target="http://commons.wikimedia.org/wiki/File:Ferberite-49138.jpg" TargetMode="External"/><Relationship Id="rId2" Type="http://schemas.openxmlformats.org/officeDocument/2006/relationships/hyperlink" Target="http://commons.wikimedia.org/wiki/File:Quartz-28235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Jaspis_8obikularny,_Madagaskar.jpg" TargetMode="External"/><Relationship Id="rId5" Type="http://schemas.openxmlformats.org/officeDocument/2006/relationships/hyperlink" Target="http://commons.wikimedia.org/wiki/File:Achat_1.jpg" TargetMode="External"/><Relationship Id="rId4" Type="http://schemas.openxmlformats.org/officeDocument/2006/relationships/hyperlink" Target="http://commons.wikimedia.org/wiki/File:Chalcedon5,_Maroko.jpg" TargetMode="External"/><Relationship Id="rId9" Type="http://schemas.openxmlformats.org/officeDocument/2006/relationships/hyperlink" Target="http://commons.wikimedia.org/wiki/File:Marie_Sklodowska_Curie_(1867-1934)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neral_Bauxita_GDFL117.jpg" TargetMode="External"/><Relationship Id="rId2" Type="http://schemas.openxmlformats.org/officeDocument/2006/relationships/hyperlink" Target="http://commons.wikimedia.org/wiki/File:Limonite-12171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772400" cy="1800225"/>
          </a:xfrm>
        </p:spPr>
        <p:txBody>
          <a:bodyPr/>
          <a:lstStyle/>
          <a:p>
            <a:r>
              <a:rPr lang="cs-CZ" sz="10500" b="1" dirty="0"/>
              <a:t>O X I D 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12544" y="2956725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>
                <a:solidFill>
                  <a:srgbClr val="000000"/>
                </a:solidFill>
                <a:latin typeface="+mn-lt"/>
                <a:ea typeface="+mj-ea"/>
                <a:cs typeface="Arial" pitchFamily="34" charset="0"/>
              </a:rPr>
              <a:t>Mgr. Helena Tlapáková</a:t>
            </a:r>
            <a:endParaRPr lang="cs-CZ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65" y="3933056"/>
            <a:ext cx="3044870" cy="21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2814" y="3284984"/>
            <a:ext cx="6512511" cy="1143000"/>
          </a:xfrm>
        </p:spPr>
        <p:txBody>
          <a:bodyPr/>
          <a:lstStyle/>
          <a:p>
            <a:r>
              <a:rPr lang="cs-CZ" dirty="0"/>
              <a:t>BEZVODÉ OXIDY - CÍNOVEC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kasiterit, SnO</a:t>
            </a:r>
            <a:r>
              <a:rPr lang="cs-CZ" baseline="-25000" dirty="0"/>
              <a:t>2</a:t>
            </a:r>
            <a:r>
              <a:rPr lang="cs-CZ" dirty="0"/>
              <a:t>, tvrdost 6,5 </a:t>
            </a:r>
            <a:r>
              <a:rPr lang="cs-CZ" dirty="0">
                <a:cs typeface="Arial" charset="0"/>
              </a:rPr>
              <a:t>→ cín je velmi měkký kov</a:t>
            </a:r>
            <a:endParaRPr lang="cs-CZ" baseline="-25000" dirty="0"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nejdůležitější ruda cínu (až 78% cínu)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naleziště Krušné Hory, Horní Slavkov, Čína, Malajsie, Thajsko, Bolívie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024336" cy="38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5432391" cy="1143000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BEZVODÉ OXIDY - SMOLINEC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5184576" cy="4680520"/>
          </a:xfrm>
        </p:spPr>
        <p:txBody>
          <a:bodyPr>
            <a:normAutofit/>
          </a:bodyPr>
          <a:lstStyle/>
          <a:p>
            <a:pPr lvl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uraninit, UO</a:t>
            </a:r>
            <a:r>
              <a:rPr lang="cs-CZ" sz="2400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je radioaktivní, černý, smolně lesklý, neprůhledný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výroba uranu pro jaderné </a:t>
            </a: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reaktory,lékařství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zbrojní průmysl</a:t>
            </a: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naleziště: Jáchymov, Příbram, JAR,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Zair, Francie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Marie Curie-</a:t>
            </a:r>
            <a:r>
              <a:rPr lang="cs-CZ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Sklodowská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objevila v českém smolinci radioaktivní prvek </a:t>
            </a:r>
            <a:r>
              <a:rPr lang="cs-CZ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radium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68"/>
            <a:ext cx="2171793" cy="342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66" y="3429000"/>
            <a:ext cx="21963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3501008"/>
            <a:ext cx="5580680" cy="1143000"/>
          </a:xfrm>
        </p:spPr>
        <p:txBody>
          <a:bodyPr/>
          <a:lstStyle/>
          <a:p>
            <a:r>
              <a:rPr lang="cs-CZ" dirty="0" smtClean="0"/>
              <a:t>VODNATÉ OXIDY - LIMONIT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Fe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 . n H</a:t>
            </a:r>
            <a:r>
              <a:rPr lang="cs-CZ" baseline="-25000" dirty="0" smtClean="0"/>
              <a:t>2</a:t>
            </a:r>
            <a:r>
              <a:rPr lang="cs-CZ" dirty="0" smtClean="0"/>
              <a:t>0</a:t>
            </a:r>
            <a:endParaRPr lang="cs-CZ" baseline="-25000" dirty="0" smtClean="0"/>
          </a:p>
          <a:p>
            <a:r>
              <a:rPr lang="cs-CZ" dirty="0" smtClean="0"/>
              <a:t>v přírodě je velmi rozšířený</a:t>
            </a:r>
          </a:p>
          <a:p>
            <a:r>
              <a:rPr lang="cs-CZ" dirty="0" smtClean="0"/>
              <a:t>vzniká srážením roztoků obsahujících železo, hydratací hematitu nebo zvětráváním pyritu</a:t>
            </a:r>
          </a:p>
          <a:p>
            <a:r>
              <a:rPr lang="cs-CZ" dirty="0" smtClean="0"/>
              <a:t>je amorfní</a:t>
            </a:r>
          </a:p>
          <a:p>
            <a:r>
              <a:rPr lang="cs-CZ" dirty="0" smtClean="0"/>
              <a:t>těží se jako železná ruda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664296" cy="30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0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3" y="3001516"/>
            <a:ext cx="6512511" cy="1143000"/>
          </a:xfrm>
        </p:spPr>
        <p:txBody>
          <a:bodyPr/>
          <a:lstStyle/>
          <a:p>
            <a:r>
              <a:rPr lang="cs-CZ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VODNATÉ OXIDY - BAUXIT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</a:t>
            </a:r>
            <a:r>
              <a:rPr lang="cs-CZ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cs-CZ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. n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</a:t>
            </a:r>
            <a:r>
              <a:rPr lang="cs-CZ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název podle naleziště Les 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Baux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na jihu Francie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hlavní surovina pro výrobu hliníku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nejbližší velká ložiska se nacházejí v Maďarsku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rozsáhlá ložiska v Austrálii, na Jamajce a v Guineji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00399" cy="27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856" y="5301208"/>
            <a:ext cx="8126288" cy="1143000"/>
          </a:xfrm>
        </p:spPr>
        <p:txBody>
          <a:bodyPr/>
          <a:lstStyle/>
          <a:p>
            <a:r>
              <a:rPr lang="cs-CZ" dirty="0" smtClean="0"/>
              <a:t>OXIDY – ZDROJE</a:t>
            </a:r>
            <a:br>
              <a:rPr lang="cs-CZ" dirty="0" smtClean="0"/>
            </a:br>
            <a:r>
              <a:rPr lang="cs-CZ" sz="2000" dirty="0" smtClean="0"/>
              <a:t>OBRÁZKY </a:t>
            </a:r>
            <a:r>
              <a:rPr lang="cs-CZ" sz="2000" dirty="0" smtClean="0"/>
              <a:t>BYLY </a:t>
            </a:r>
            <a:r>
              <a:rPr lang="cs-CZ" sz="2000" dirty="0" smtClean="0"/>
              <a:t>STAŽENY 28.9.2011 MEZI 11:00 </a:t>
            </a:r>
            <a:r>
              <a:rPr lang="cs-CZ" sz="2400" dirty="0" smtClean="0"/>
              <a:t>– </a:t>
            </a:r>
            <a:r>
              <a:rPr lang="cs-CZ" sz="2000" dirty="0" smtClean="0"/>
              <a:t>12:45</a:t>
            </a:r>
            <a:r>
              <a:rPr lang="cs-CZ" sz="2400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4641696"/>
          </a:xfrm>
        </p:spPr>
        <p:txBody>
          <a:bodyPr>
            <a:normAutofit fontScale="925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Karelj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http://commons.wikimedia.org/wiki/File:Hematit_1.jpg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3"/>
              </a:rPr>
              <a:t>http://commons.wikimedia.org/wiki/File:Magnetite-22964.jpg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4"/>
              </a:rPr>
              <a:t>http://commons.wikimedia.org/wiki/File:Magnetite-22965.jpg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>
                <a:solidFill>
                  <a:srgbClr val="000000"/>
                </a:solidFill>
              </a:rPr>
              <a:t>Nikai</a:t>
            </a:r>
            <a:r>
              <a:rPr lang="cs-CZ" sz="1600" dirty="0">
                <a:solidFill>
                  <a:srgbClr val="000000"/>
                </a:solidFill>
              </a:rPr>
              <a:t>.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5"/>
              </a:rPr>
              <a:t>http://commons.wikimedia.org/wiki/File:Liquid_filled_compass.jpg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6"/>
              </a:rPr>
              <a:t>http://commons.wikimedia.org/wiki/File:Corundum-215333.jpg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>
                <a:solidFill>
                  <a:srgbClr val="000000"/>
                </a:solidFill>
              </a:rPr>
              <a:t>Jorfer</a:t>
            </a:r>
            <a:r>
              <a:rPr lang="cs-CZ" sz="1600" dirty="0">
                <a:solidFill>
                  <a:srgbClr val="000000"/>
                </a:solidFill>
              </a:rPr>
              <a:t>.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7"/>
              </a:rPr>
              <a:t>http://commons.wikimedia.org/wiki/File:National_Museum_of_Natural_History_Sapphires.JPG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8"/>
              </a:rPr>
              <a:t>http://commons.wikimedia.org/wiki/File:Quartz-44422.jpg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9"/>
              </a:rPr>
              <a:t>http://commons.wikimedia.org/wiki/File:Quartz-02edd64nc.jpg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10"/>
              </a:rPr>
              <a:t>http://commons.wikimedia.org/wiki/File:Quartz-158941.jpg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1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856" y="5301208"/>
            <a:ext cx="8126288" cy="1143000"/>
          </a:xfrm>
        </p:spPr>
        <p:txBody>
          <a:bodyPr/>
          <a:lstStyle/>
          <a:p>
            <a:r>
              <a:rPr lang="cs-CZ" dirty="0" smtClean="0"/>
              <a:t>OXIDY – ZDROJE</a:t>
            </a:r>
            <a:br>
              <a:rPr lang="cs-CZ" dirty="0" smtClean="0"/>
            </a:br>
            <a:r>
              <a:rPr lang="cs-CZ" sz="2000" dirty="0" smtClean="0"/>
              <a:t>OBRÁZKY </a:t>
            </a:r>
            <a:r>
              <a:rPr lang="cs-CZ" sz="2000" dirty="0" smtClean="0"/>
              <a:t>BYLY </a:t>
            </a:r>
            <a:r>
              <a:rPr lang="cs-CZ" sz="2000" dirty="0" smtClean="0"/>
              <a:t>STAŽENY 28.9.2011 MEZI 11:00 – 12.45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464169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2"/>
              </a:rPr>
              <a:t>commons.wikimedia.org/wiki/File:Quartz-282356.jpg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3"/>
              </a:rPr>
              <a:t>commons.wikimedia.org/wiki/File:Quartz-212095.jpg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Kluka.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4"/>
              </a:rPr>
              <a:t>http://commons.wikimedia.org/wiki/File:Chalcedon5,_</a:t>
            </a:r>
            <a:r>
              <a:rPr lang="cs-CZ" sz="1600" dirty="0" smtClean="0">
                <a:solidFill>
                  <a:srgbClr val="000000"/>
                </a:solidFill>
                <a:hlinkClick r:id="rId4"/>
              </a:rPr>
              <a:t>Maroko.jpg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 smtClean="0">
                <a:solidFill>
                  <a:srgbClr val="000000"/>
                </a:solidFill>
              </a:rPr>
              <a:t>Karelj</a:t>
            </a:r>
            <a:r>
              <a:rPr lang="cs-CZ" sz="1600" dirty="0" smtClean="0">
                <a:solidFill>
                  <a:srgbClr val="000000"/>
                </a:solidFill>
              </a:rPr>
              <a:t>. </a:t>
            </a:r>
            <a:r>
              <a:rPr lang="cs-CZ" sz="1600" dirty="0">
                <a:solidFill>
                  <a:srgbClr val="000000"/>
                </a:solidFill>
              </a:rPr>
              <a:t>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5"/>
              </a:rPr>
              <a:t>commons.wikimedia.org/wiki/File:Achat_1.jpg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Kluka.</a:t>
            </a:r>
            <a:r>
              <a:rPr lang="cs-CZ" sz="1600" dirty="0" smtClean="0">
                <a:solidFill>
                  <a:srgbClr val="000000"/>
                </a:solidFill>
              </a:rPr>
              <a:t>[cit</a:t>
            </a:r>
            <a:r>
              <a:rPr lang="cs-CZ" sz="1600" dirty="0">
                <a:solidFill>
                  <a:srgbClr val="000000"/>
                </a:solidFill>
              </a:rPr>
              <a:t>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6"/>
              </a:rPr>
              <a:t>http://commons.wikimedia.org/wiki/File:Jaspis_8obikularny,_</a:t>
            </a:r>
            <a:r>
              <a:rPr lang="cs-CZ" sz="1600" dirty="0" smtClean="0">
                <a:solidFill>
                  <a:srgbClr val="000000"/>
                </a:solidFill>
                <a:hlinkClick r:id="rId6"/>
              </a:rPr>
              <a:t>Madagaskar.jpg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7"/>
              </a:rPr>
              <a:t>commons.wikimedia.org/wiki/File:Ferberite-49138.jpg</a:t>
            </a:r>
            <a:endParaRPr lang="cs-CZ" sz="160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8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8"/>
              </a:rPr>
              <a:t>commons.wikimedia.org/wiki/File:Uraninite-39029.jpg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 smtClean="0">
                <a:solidFill>
                  <a:srgbClr val="000000"/>
                </a:solidFill>
              </a:rPr>
              <a:t>Smithsonian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Institution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 </a:t>
            </a:r>
            <a:r>
              <a:rPr lang="cs-CZ" sz="1600" dirty="0" smtClean="0">
                <a:solidFill>
                  <a:srgbClr val="000000"/>
                </a:solidFill>
              </a:rPr>
              <a:t>cit</a:t>
            </a:r>
            <a:r>
              <a:rPr lang="cs-CZ" sz="1600" dirty="0">
                <a:solidFill>
                  <a:srgbClr val="000000"/>
                </a:solidFill>
              </a:rPr>
              <a:t>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9"/>
              </a:rPr>
              <a:t>http://commons.wikimedia.org/wiki/File:Marie_Sklodowska_Curie_%</a:t>
            </a:r>
            <a:r>
              <a:rPr lang="cs-CZ" sz="1600" dirty="0" smtClean="0">
                <a:solidFill>
                  <a:srgbClr val="000000"/>
                </a:solidFill>
                <a:hlinkClick r:id="rId9"/>
              </a:rPr>
              <a:t>281867-1934%29.jpg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0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856" y="5301208"/>
            <a:ext cx="8126288" cy="1143000"/>
          </a:xfrm>
        </p:spPr>
        <p:txBody>
          <a:bodyPr/>
          <a:lstStyle/>
          <a:p>
            <a:r>
              <a:rPr lang="cs-CZ" dirty="0" smtClean="0"/>
              <a:t>OXIDY – ZDROJE</a:t>
            </a:r>
            <a:br>
              <a:rPr lang="cs-CZ" dirty="0" smtClean="0"/>
            </a:br>
            <a:r>
              <a:rPr lang="cs-CZ" sz="2000" smtClean="0"/>
              <a:t>OBRÁZKY </a:t>
            </a:r>
            <a:r>
              <a:rPr lang="cs-CZ" sz="2000" smtClean="0"/>
              <a:t>BYLY </a:t>
            </a:r>
            <a:r>
              <a:rPr lang="cs-CZ" sz="2000" dirty="0" smtClean="0"/>
              <a:t>STAŽENY 28.9.2011 MEZI 11:00 – 12.45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4641696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Rob </a:t>
            </a:r>
            <a:r>
              <a:rPr lang="cs-CZ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Lavinsky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>
                <a:solidFill>
                  <a:srgbClr val="000000"/>
                </a:solidFill>
              </a:rPr>
              <a:t> 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2"/>
              </a:rPr>
              <a:t>commons.wikimedia.org/wiki/File:Limonite-121713.jpg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Lmbuga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[cit. 2011-09-28]. Dostupný pod licencí </a:t>
            </a:r>
            <a:r>
              <a:rPr lang="cs-CZ" sz="1600" dirty="0" err="1">
                <a:solidFill>
                  <a:srgbClr val="000000"/>
                </a:solidFill>
              </a:rPr>
              <a:t>Creative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Commons</a:t>
            </a:r>
            <a:r>
              <a:rPr lang="cs-CZ" sz="1600" dirty="0">
                <a:solidFill>
                  <a:srgbClr val="000000"/>
                </a:solidFill>
              </a:rPr>
              <a:t> na www: </a:t>
            </a:r>
            <a:r>
              <a:rPr lang="cs-CZ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hlinkClick r:id="rId3"/>
              </a:rPr>
              <a:t>commons.wikimedia.org/wiki/File:Mineral_Bauxita_GDFL117.jpg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VALIŠ,J., ĎUROVIČ, V., FEDIUKOVÁ, E., KOČÁREK, E., POCKLANOVÁ, Z. PŘÍRODOPIS pro osmý ročník základní školy, 7. vydání. Praha: SPN, 1993, 158 s. ISBN 80-04-26508-1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ŠVECOVÁ,M.,MATĚJKA,D. PŘÍRODOPIS 9 pro základní školy a víceletá gymnázia, 1. vydání, Plzeň: FRAUS 2007, 128 s. ISBN 978-80-7238-587-4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6512511" cy="1143000"/>
          </a:xfrm>
        </p:spPr>
        <p:txBody>
          <a:bodyPr/>
          <a:lstStyle/>
          <a:p>
            <a:r>
              <a:rPr lang="cs-CZ" dirty="0" smtClean="0"/>
              <a:t>OXIDY - anotace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412776"/>
            <a:ext cx="8258175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8162" y="5123872"/>
            <a:ext cx="6512511" cy="1143000"/>
          </a:xfrm>
        </p:spPr>
        <p:txBody>
          <a:bodyPr/>
          <a:lstStyle/>
          <a:p>
            <a:r>
              <a:rPr lang="cs-CZ" dirty="0"/>
              <a:t>BEZVODÉ OXIDY - HEMATIT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434" y="2564904"/>
            <a:ext cx="8229600" cy="27363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krevel, 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/>
              <a:t>vznik </a:t>
            </a:r>
            <a:r>
              <a:rPr lang="cs-CZ" dirty="0"/>
              <a:t>magmatický a </a:t>
            </a:r>
            <a:r>
              <a:rPr lang="cs-CZ" dirty="0" smtClean="0"/>
              <a:t>hydrotermální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jedna z nejdůležitějších železných rud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/>
              <a:t>zvětráváním </a:t>
            </a:r>
            <a:r>
              <a:rPr lang="cs-CZ" dirty="0"/>
              <a:t>hematitu (krevelu) vzniká limonit (hnědel)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t</a:t>
            </a:r>
            <a:r>
              <a:rPr lang="cs-CZ" dirty="0" smtClean="0"/>
              <a:t>ěžba</a:t>
            </a:r>
            <a:r>
              <a:rPr lang="cs-CZ" dirty="0"/>
              <a:t>: </a:t>
            </a:r>
            <a:r>
              <a:rPr lang="cs-CZ" dirty="0" smtClean="0"/>
              <a:t>Švédsko, Ukrajina, Německo, USA  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cs-CZ" baseline="-25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6" y="90194"/>
            <a:ext cx="4090036" cy="333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589240"/>
            <a:ext cx="6512511" cy="1143000"/>
          </a:xfrm>
        </p:spPr>
        <p:txBody>
          <a:bodyPr/>
          <a:lstStyle/>
          <a:p>
            <a:r>
              <a:rPr lang="cs-CZ" sz="3800" b="1" dirty="0"/>
              <a:t>BEZVODÉ OXIDY - MAGNETOVEC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2564904"/>
            <a:ext cx="6400800" cy="280831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magnetit, Fe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-25000" dirty="0"/>
              <a:t>4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nejvýznamnější ruda </a:t>
            </a:r>
            <a:r>
              <a:rPr lang="cs-CZ" dirty="0" smtClean="0"/>
              <a:t>železa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/>
              <a:t>obsahuje </a:t>
            </a:r>
            <a:r>
              <a:rPr lang="cs-CZ" dirty="0"/>
              <a:t>až 72% železa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má výrazné magnetické vlastnosti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vzniká nahromaděním v </a:t>
            </a:r>
            <a:r>
              <a:rPr lang="cs-CZ" dirty="0" err="1"/>
              <a:t>neutuhlém</a:t>
            </a:r>
            <a:r>
              <a:rPr lang="cs-CZ" dirty="0"/>
              <a:t> magmatu nebo přeměnou hornin při styku s magmatem za vysoké teploty a tlaku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19387" cy="343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5373216"/>
            <a:ext cx="6512511" cy="141952"/>
          </a:xfrm>
        </p:spPr>
        <p:txBody>
          <a:bodyPr/>
          <a:lstStyle/>
          <a:p>
            <a:r>
              <a:rPr lang="cs-CZ" sz="3800" b="1" dirty="0"/>
              <a:t>BEZVODÉ OXIDY - MAGNETOVEC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světová naleziště jsou na Uralu (Magnitogorsk) a ve Švédsku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u nás je obsažen v čedičových kopcích (např. Říp) v takovém množství, že vychyluje </a:t>
            </a:r>
            <a:r>
              <a:rPr lang="cs-CZ" dirty="0" smtClean="0"/>
              <a:t>magnetickou střelku kompasu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1461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5669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509120"/>
            <a:ext cx="6512511" cy="1331285"/>
          </a:xfrm>
        </p:spPr>
        <p:txBody>
          <a:bodyPr/>
          <a:lstStyle/>
          <a:p>
            <a:r>
              <a:rPr lang="cs-CZ" dirty="0"/>
              <a:t>BEZVODÉ OXIDY - KORUND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79512" y="692696"/>
            <a:ext cx="3346704" cy="41376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, jeden z nejtvrdších minerálů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drahokamové odrůdy  </a:t>
            </a:r>
            <a:r>
              <a:rPr lang="cs-CZ" b="1" dirty="0">
                <a:solidFill>
                  <a:srgbClr val="FF0000"/>
                </a:solidFill>
              </a:rPr>
              <a:t>RUBÍN</a:t>
            </a:r>
            <a:r>
              <a:rPr lang="cs-CZ" dirty="0"/>
              <a:t> a </a:t>
            </a:r>
            <a:r>
              <a:rPr lang="cs-CZ" b="1" dirty="0">
                <a:solidFill>
                  <a:srgbClr val="0000FF"/>
                </a:solidFill>
              </a:rPr>
              <a:t>SAFÍR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zrnité agregáty korundu (smirek) se používá jako brusivo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naleziště: Indie, Srí Lanka, Austrálie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dirty="0"/>
              <a:t>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617822" cy="26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5610200" cy="331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3789040"/>
            <a:ext cx="5370999" cy="1143000"/>
          </a:xfrm>
        </p:spPr>
        <p:txBody>
          <a:bodyPr/>
          <a:lstStyle/>
          <a:p>
            <a:r>
              <a:rPr lang="cs-CZ" sz="3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BEZVODÉ OXIDY - KŘEMEN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/>
          <a:lstStyle/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SiO</a:t>
            </a:r>
            <a:r>
              <a:rPr lang="cs-CZ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nejrozšířenější nerost vůbec</a:t>
            </a:r>
          </a:p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velmi odolný vůči zvětrávání</a:t>
            </a:r>
          </a:p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součást vzácnějších nerostů i hornin</a:t>
            </a:r>
          </a:p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použití ve sklářství a vzácnější odrůdy ve šperkařství</a:t>
            </a:r>
          </a:p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vryp je vždy bílý, zbarvení různé</a:t>
            </a:r>
          </a:p>
          <a:p>
            <a:pPr lvl="0">
              <a:buClr>
                <a:srgbClr val="000000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naleziště prakticky všude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3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95536" y="214924"/>
            <a:ext cx="6768752" cy="1143000"/>
          </a:xfrm>
        </p:spPr>
        <p:txBody>
          <a:bodyPr/>
          <a:lstStyle/>
          <a:p>
            <a:r>
              <a:rPr lang="cs-CZ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BEZVODÉ OXIDY – </a:t>
            </a:r>
            <a:r>
              <a:rPr lang="cs-CZ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KŘEMEN odrůdy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6436" y="1628800"/>
            <a:ext cx="4038600" cy="676672"/>
          </a:xfrm>
        </p:spPr>
        <p:txBody>
          <a:bodyPr/>
          <a:lstStyle/>
          <a:p>
            <a:r>
              <a:rPr lang="cs-CZ" sz="3200" b="1" dirty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křišťál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0" y="1412776"/>
            <a:ext cx="4038600" cy="604664"/>
          </a:xfrm>
        </p:spPr>
        <p:txBody>
          <a:bodyPr/>
          <a:lstStyle/>
          <a:p>
            <a:r>
              <a:rPr lang="cs-CZ" sz="32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citrín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7504" y="3546748"/>
            <a:ext cx="4038600" cy="466651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 smtClean="0">
                <a:solidFill>
                  <a:srgbClr val="FF66CC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růženín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3429000"/>
            <a:ext cx="4038600" cy="570531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ametyst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8861"/>
            <a:ext cx="2880320" cy="29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8597"/>
            <a:ext cx="2664296" cy="20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28861"/>
            <a:ext cx="3240360" cy="281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92" y="1495151"/>
            <a:ext cx="2517296" cy="205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BEZVODÉ OXIDY – KŘEMEN odrůdy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1442" y="1268760"/>
            <a:ext cx="4038600" cy="676672"/>
          </a:xfrm>
        </p:spPr>
        <p:txBody>
          <a:bodyPr/>
          <a:lstStyle/>
          <a:p>
            <a:r>
              <a:rPr lang="cs-CZ" sz="3200" b="1" dirty="0">
                <a:solidFill>
                  <a:srgbClr val="9966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záhněda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9045" y="1268760"/>
            <a:ext cx="4038600" cy="60466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9999FF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chalcedon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66CC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achát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642540"/>
          </a:xfrm>
        </p:spPr>
        <p:txBody>
          <a:bodyPr/>
          <a:lstStyle/>
          <a:p>
            <a:r>
              <a:rPr lang="cs-CZ" sz="3200" b="1" dirty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jaspis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2304256" cy="22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95181"/>
            <a:ext cx="2807593" cy="210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1" y="4437112"/>
            <a:ext cx="3139318" cy="22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85" y="4450171"/>
            <a:ext cx="3240360" cy="22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794</Words>
  <Application>Microsoft Office PowerPoint</Application>
  <PresentationFormat>Předvádění na obrazovce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O X I D Y</vt:lpstr>
      <vt:lpstr>OXIDY - anotace</vt:lpstr>
      <vt:lpstr>BEZVODÉ OXIDY - HEMATIT</vt:lpstr>
      <vt:lpstr>BEZVODÉ OXIDY - MAGNETOVEC</vt:lpstr>
      <vt:lpstr>BEZVODÉ OXIDY - MAGNETOVEC</vt:lpstr>
      <vt:lpstr>BEZVODÉ OXIDY - KORUND</vt:lpstr>
      <vt:lpstr>BEZVODÉ OXIDY - KŘEMEN</vt:lpstr>
      <vt:lpstr>BEZVODÉ OXIDY – KŘEMEN odrůdy</vt:lpstr>
      <vt:lpstr>BEZVODÉ OXIDY – KŘEMEN odrůdy</vt:lpstr>
      <vt:lpstr>BEZVODÉ OXIDY - CÍNOVEC</vt:lpstr>
      <vt:lpstr>BEZVODÉ OXIDY - SMOLINEC</vt:lpstr>
      <vt:lpstr>VODNATÉ OXIDY - LIMONIT</vt:lpstr>
      <vt:lpstr>VODNATÉ OXIDY - BAUXIT</vt:lpstr>
      <vt:lpstr>OXIDY – ZDROJE OBRÁZKY BYLY STAŽENY 28.9.2011 MEZI 11:00 – 12:45 </vt:lpstr>
      <vt:lpstr>OXIDY – ZDROJE OBRÁZKY BYLY STAŽENY 28.9.2011 MEZI 11:00 – 12.45 </vt:lpstr>
      <vt:lpstr>OXIDY – ZDROJE OBRÁZKY BYLY STAŽENY 28.9.2011 MEZI 11:00 – 12.45 </vt:lpstr>
    </vt:vector>
  </TitlesOfParts>
  <Company>ZŠ Rožnov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X I D Y</dc:title>
  <dc:creator>uzivatel</dc:creator>
  <cp:lastModifiedBy>a</cp:lastModifiedBy>
  <cp:revision>22</cp:revision>
  <dcterms:created xsi:type="dcterms:W3CDTF">2009-01-11T11:40:17Z</dcterms:created>
  <dcterms:modified xsi:type="dcterms:W3CDTF">2011-09-28T22:22:26Z</dcterms:modified>
</cp:coreProperties>
</file>