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07B3AD-87CF-4826-BE07-50B5AD7469E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DF75FF-45B5-4FFF-A3A6-2CDC8DA95BE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e.cz/" TargetMode="External"/><Relationship Id="rId2" Type="http://schemas.openxmlformats.org/officeDocument/2006/relationships/hyperlink" Target="http://www.mesec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nb.cz/cs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e.cz/" TargetMode="External"/><Relationship Id="rId2" Type="http://schemas.openxmlformats.org/officeDocument/2006/relationships/hyperlink" Target="http://www.mesec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enize.org/historie-pene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Anotace DUM</a:t>
            </a:r>
            <a:br>
              <a:rPr lang="cs-CZ" dirty="0"/>
            </a:br>
            <a:r>
              <a:rPr lang="cs-CZ" dirty="0"/>
              <a:t>OBČANSKÁ VÝCHOVA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>
                <a:solidFill>
                  <a:srgbClr val="333300"/>
                </a:solidFill>
              </a:rPr>
              <a:t>Škola: ZŠ, ul. L. Kuby 48, České Budějovice</a:t>
            </a:r>
          </a:p>
          <a:p>
            <a:r>
              <a:rPr lang="cs-CZ" b="1" dirty="0">
                <a:solidFill>
                  <a:srgbClr val="333300"/>
                </a:solidFill>
              </a:rPr>
              <a:t>Stupeň a typ vzdělávání: základní vzdělávání, druhý stupeň</a:t>
            </a:r>
          </a:p>
          <a:p>
            <a:r>
              <a:rPr lang="cs-CZ" b="1" dirty="0">
                <a:solidFill>
                  <a:srgbClr val="333300"/>
                </a:solidFill>
              </a:rPr>
              <a:t>Předmět: Občanská výchova</a:t>
            </a:r>
          </a:p>
          <a:p>
            <a:r>
              <a:rPr lang="cs-CZ" b="1" dirty="0">
                <a:solidFill>
                  <a:srgbClr val="333300"/>
                </a:solidFill>
              </a:rPr>
              <a:t>Ročník: 8,9</a:t>
            </a:r>
          </a:p>
          <a:p>
            <a:r>
              <a:rPr lang="cs-CZ" b="1" dirty="0">
                <a:solidFill>
                  <a:srgbClr val="333300"/>
                </a:solidFill>
              </a:rPr>
              <a:t>Autor: PhDr. Vladimír Stejskal</a:t>
            </a:r>
          </a:p>
          <a:p>
            <a:r>
              <a:rPr lang="cs-CZ" b="1" dirty="0">
                <a:solidFill>
                  <a:srgbClr val="333300"/>
                </a:solidFill>
              </a:rPr>
              <a:t>Školní rok: 2011 – 2012 a dále</a:t>
            </a:r>
          </a:p>
          <a:p>
            <a:r>
              <a:rPr lang="cs-CZ" b="1" dirty="0">
                <a:solidFill>
                  <a:srgbClr val="333300"/>
                </a:solidFill>
              </a:rPr>
              <a:t>Druh učebního materiálu: prezentace</a:t>
            </a:r>
          </a:p>
          <a:p>
            <a:r>
              <a:rPr lang="cs-CZ" b="1" dirty="0">
                <a:solidFill>
                  <a:srgbClr val="333300"/>
                </a:solidFill>
              </a:rPr>
              <a:t>Zpracováno v programu: Microsoft PowerPoint </a:t>
            </a:r>
          </a:p>
          <a:p>
            <a:r>
              <a:rPr lang="cs-CZ" b="1" dirty="0">
                <a:solidFill>
                  <a:srgbClr val="333300"/>
                </a:solidFill>
              </a:rPr>
              <a:t>2010</a:t>
            </a:r>
          </a:p>
          <a:p>
            <a:r>
              <a:rPr lang="cs-CZ" b="1" dirty="0">
                <a:solidFill>
                  <a:srgbClr val="333300"/>
                </a:solidFill>
              </a:rPr>
              <a:t>Potřebné vybavení: Interaktivní tabule s ozvučením</a:t>
            </a:r>
          </a:p>
          <a:p>
            <a:r>
              <a:rPr lang="cs-CZ" b="1" dirty="0">
                <a:solidFill>
                  <a:srgbClr val="333300"/>
                </a:solidFill>
              </a:rPr>
              <a:t>Registrační číslo: 18_I_36</a:t>
            </a:r>
          </a:p>
          <a:p>
            <a:r>
              <a:rPr lang="cs-CZ" b="1" dirty="0">
                <a:solidFill>
                  <a:srgbClr val="333300"/>
                </a:solidFill>
              </a:rPr>
              <a:t>Rozdělení materiálů 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rgbClr val="333300"/>
                </a:solidFill>
              </a:rPr>
              <a:t>	č. 13 – 24 Ceny – 8.ročník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rgbClr val="333300"/>
                </a:solidFill>
              </a:rPr>
              <a:t>	č. 25 – 36 Peníze, placení – 9.ročník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70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Seznam DUM – OBČANSKÁ VÝCHOVA  Ceny </a:t>
            </a:r>
            <a:br>
              <a:rPr lang="cs-CZ" dirty="0"/>
            </a:br>
            <a:r>
              <a:rPr lang="cs-CZ" dirty="0" smtClean="0"/>
              <a:t>9. </a:t>
            </a:r>
            <a:r>
              <a:rPr lang="cs-CZ" dirty="0"/>
              <a:t>ročník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18_I_25_OV_  </a:t>
            </a:r>
            <a:r>
              <a:rPr lang="cs-CZ" dirty="0" err="1"/>
              <a:t>Peníze_Stejskal</a:t>
            </a:r>
            <a:endParaRPr lang="cs-CZ" dirty="0"/>
          </a:p>
          <a:p>
            <a:pPr lvl="0"/>
            <a:r>
              <a:rPr lang="cs-CZ" dirty="0"/>
              <a:t>18_I_26_OV_ Hotovostní </a:t>
            </a:r>
            <a:r>
              <a:rPr lang="cs-CZ" dirty="0" err="1"/>
              <a:t>peníze_Stejskal</a:t>
            </a:r>
            <a:endParaRPr lang="cs-CZ" dirty="0"/>
          </a:p>
          <a:p>
            <a:pPr lvl="0"/>
            <a:r>
              <a:rPr lang="cs-CZ" dirty="0"/>
              <a:t>18_I_27_OV_ Bezhotovostní peníze (depozita)_Stejskal</a:t>
            </a:r>
          </a:p>
          <a:p>
            <a:pPr lvl="0"/>
            <a:r>
              <a:rPr lang="cs-CZ" dirty="0"/>
              <a:t>18_I_28_OV_ Hotovostní </a:t>
            </a:r>
            <a:r>
              <a:rPr lang="cs-CZ" dirty="0" err="1"/>
              <a:t>placení_Stejskal</a:t>
            </a:r>
            <a:endParaRPr lang="cs-CZ" dirty="0"/>
          </a:p>
          <a:p>
            <a:pPr lvl="0"/>
            <a:r>
              <a:rPr lang="cs-CZ" dirty="0"/>
              <a:t>18_I_29_OV_ Bezhotovostní placení uskutečňované </a:t>
            </a:r>
            <a:r>
              <a:rPr lang="cs-CZ" dirty="0" err="1"/>
              <a:t>bankami_Stejskal</a:t>
            </a:r>
            <a:endParaRPr lang="cs-CZ" dirty="0"/>
          </a:p>
          <a:p>
            <a:pPr lvl="0"/>
            <a:r>
              <a:rPr lang="cs-CZ" dirty="0"/>
              <a:t>18_I_30_OV_ Inkasní forma </a:t>
            </a:r>
            <a:r>
              <a:rPr lang="cs-CZ" dirty="0" err="1"/>
              <a:t>placení_Stejskal</a:t>
            </a:r>
            <a:endParaRPr lang="cs-CZ" dirty="0"/>
          </a:p>
          <a:p>
            <a:pPr lvl="0"/>
            <a:r>
              <a:rPr lang="cs-CZ" dirty="0"/>
              <a:t>18_I_31_OV_  Platební </a:t>
            </a:r>
            <a:r>
              <a:rPr lang="cs-CZ" dirty="0" err="1"/>
              <a:t>karty_Stejskal</a:t>
            </a:r>
            <a:endParaRPr lang="cs-CZ" dirty="0"/>
          </a:p>
          <a:p>
            <a:pPr lvl="0"/>
            <a:r>
              <a:rPr lang="cs-CZ" dirty="0"/>
              <a:t>18_I_32_OV_ Elektronická </a:t>
            </a:r>
            <a:r>
              <a:rPr lang="cs-CZ" dirty="0" err="1"/>
              <a:t>peněženka_Stejskal</a:t>
            </a:r>
            <a:endParaRPr lang="cs-CZ" dirty="0"/>
          </a:p>
          <a:p>
            <a:pPr lvl="0"/>
            <a:r>
              <a:rPr lang="cs-CZ" dirty="0"/>
              <a:t>18_I_33_OV_ Příklady výměn – valuty, </a:t>
            </a:r>
            <a:r>
              <a:rPr lang="cs-CZ" dirty="0" err="1"/>
              <a:t>devizy_Stejskal</a:t>
            </a:r>
            <a:endParaRPr lang="cs-CZ" dirty="0"/>
          </a:p>
          <a:p>
            <a:pPr lvl="0"/>
            <a:r>
              <a:rPr lang="cs-CZ" dirty="0"/>
              <a:t>18_I_34_OV_ Cenné papíry peněžního </a:t>
            </a:r>
            <a:r>
              <a:rPr lang="cs-CZ" dirty="0" err="1"/>
              <a:t>trhu_Stejskal</a:t>
            </a:r>
            <a:endParaRPr lang="cs-CZ" dirty="0"/>
          </a:p>
          <a:p>
            <a:pPr lvl="0"/>
            <a:r>
              <a:rPr lang="cs-CZ" dirty="0"/>
              <a:t>18_I_35_OV_ Závěrečný </a:t>
            </a:r>
            <a:r>
              <a:rPr lang="cs-CZ" dirty="0" err="1"/>
              <a:t>kurz.Reklamní</a:t>
            </a:r>
            <a:r>
              <a:rPr lang="cs-CZ" dirty="0"/>
              <a:t> </a:t>
            </a:r>
            <a:r>
              <a:rPr lang="cs-CZ" dirty="0" err="1"/>
              <a:t>triky_Stejskal</a:t>
            </a:r>
            <a:endParaRPr lang="cs-CZ" dirty="0"/>
          </a:p>
          <a:p>
            <a:pPr lvl="0"/>
            <a:r>
              <a:rPr lang="cs-CZ" dirty="0"/>
              <a:t>18_I_36_OV_ Závěrečný </a:t>
            </a:r>
            <a:r>
              <a:rPr lang="cs-CZ" dirty="0" err="1"/>
              <a:t>kurz.Jak</a:t>
            </a:r>
            <a:r>
              <a:rPr lang="cs-CZ" dirty="0"/>
              <a:t> se bránit trikům při </a:t>
            </a:r>
            <a:r>
              <a:rPr lang="cs-CZ" dirty="0" err="1"/>
              <a:t>prodeji_Stejskal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51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Petr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Kinský a kol.:  Finanční gramotnost, obsah a příklady z praxe škol. Praha. Národní ústav odborného vzdělání, 2008</a:t>
            </a:r>
          </a:p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Internet: </a:t>
            </a:r>
          </a:p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http://www.mesec.cz/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http://www.finance.cz/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http://www.cnb.cz/cs/index.html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charakteristika DUM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Cílem uvedených digitálních učebních materiálů je audiovizuálně představit žákům problematiku cen a peněz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Jednotlivé textové informace jsou strukturované a mají charakter tezí k další diskuzi se žáky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Textová část je doplněna hypertextovými odkazy na renomované weby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Např.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www.mesec.cz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www.finance.cz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Vzhledem k věkovému složení žáků a rozsahu látky v ŠVP si tyto digitální učební materiály nekladou za cíl poskytnout žákům doplňkové hry a soutěže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45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Peníze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Předchůdci peněz</a:t>
            </a:r>
          </a:p>
          <a:p>
            <a:r>
              <a:rPr lang="cs-CZ" dirty="0" smtClean="0"/>
              <a:t>Mince</a:t>
            </a:r>
          </a:p>
          <a:p>
            <a:r>
              <a:rPr lang="cs-CZ" dirty="0" smtClean="0"/>
              <a:t>Bankovky</a:t>
            </a:r>
          </a:p>
          <a:p>
            <a:r>
              <a:rPr lang="cs-CZ" smtClean="0"/>
              <a:t>Peníze dnes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3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Peníze</a:t>
            </a:r>
            <a:br>
              <a:rPr lang="cs-CZ" dirty="0" smtClean="0"/>
            </a:br>
            <a:r>
              <a:rPr lang="cs-CZ" dirty="0" smtClean="0"/>
              <a:t>Předchůdci peněz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25000" lnSpcReduction="20000"/>
          </a:bodyPr>
          <a:lstStyle/>
          <a:p>
            <a:r>
              <a:rPr lang="cs-CZ" sz="9600" dirty="0" smtClean="0"/>
              <a:t>Nejprve hovoříme o prosté směně (barterový obchod) </a:t>
            </a:r>
          </a:p>
          <a:p>
            <a:r>
              <a:rPr lang="cs-CZ" sz="9600" dirty="0" smtClean="0"/>
              <a:t>Tento způsob obchodu narážel na problém dvojité vazby</a:t>
            </a:r>
          </a:p>
          <a:p>
            <a:r>
              <a:rPr lang="cs-CZ" sz="9600" dirty="0"/>
              <a:t>K</a:t>
            </a:r>
            <a:r>
              <a:rPr lang="cs-CZ" sz="9600" dirty="0" smtClean="0"/>
              <a:t>do chtěl směnit vajíčka za boty, musel najít někoho, kdo nejen měl boty na směnu, ale byl ochoten za ně přijmout vajíčka </a:t>
            </a:r>
          </a:p>
          <a:p>
            <a:r>
              <a:rPr lang="cs-CZ" sz="9600" dirty="0" smtClean="0"/>
              <a:t>Hledal se tedy nějaký společný ekvivalent, který by vyjadřoval hodnotu věci</a:t>
            </a:r>
          </a:p>
          <a:p>
            <a:r>
              <a:rPr lang="cs-CZ" sz="9600" dirty="0" smtClean="0"/>
              <a:t>Postupně se však prosadily hlavně drahé kovy, protože byly vzácné, trvanlivé a přitahovaly i svým leskem. Kromě toho měly velmi malý objem a daly se téměř libovolně odvažovat a dělit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5600" dirty="0" smtClean="0"/>
              <a:t>Zdroj: http://cs.wikipedia.org/wiki/Historie_pen%C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500" dirty="0" smtClean="0"/>
          </a:p>
          <a:p>
            <a:pPr marL="0" indent="0">
              <a:buNone/>
            </a:pPr>
            <a:endParaRPr lang="cs-CZ" sz="1500" dirty="0" smtClean="0"/>
          </a:p>
          <a:p>
            <a:pPr marL="0" indent="0">
              <a:buNone/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7319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Peníze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Mince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 smtClean="0"/>
              <a:t>Mince patrně vznikly normováním kousků drahého kovu, aby je nebylo třeba vážit</a:t>
            </a:r>
          </a:p>
          <a:p>
            <a:r>
              <a:rPr lang="cs-CZ" sz="3400" dirty="0" smtClean="0"/>
              <a:t>První mince v západní civilizaci vznikly koncem 7. století </a:t>
            </a:r>
            <a:r>
              <a:rPr lang="cs-CZ" sz="3400" dirty="0" err="1" smtClean="0"/>
              <a:t>p.n.l</a:t>
            </a:r>
            <a:r>
              <a:rPr lang="cs-CZ" sz="3400" dirty="0" smtClean="0"/>
              <a:t>. ve městech Malé Asie, kde se kapky elektra (přírodní směsi zlata a stříbra) označovaly raženou značkou města či panovníka a nazývaly se statér. Souvislost s vážením potvrzuje i to, že názvy starých mincí často současně znamenaly i váhové jednotky</a:t>
            </a:r>
          </a:p>
          <a:p>
            <a:r>
              <a:rPr lang="cs-CZ" sz="3400" dirty="0" smtClean="0"/>
              <a:t>V roztříštěném středověku vznikaly různé měny s různým obsahem drahého kovu</a:t>
            </a:r>
          </a:p>
          <a:p>
            <a:r>
              <a:rPr lang="cs-CZ" sz="3400" dirty="0" smtClean="0"/>
              <a:t>Potřeba neustálého směňování různých mincí vedla ke vzniku bank (z italského </a:t>
            </a:r>
            <a:r>
              <a:rPr lang="cs-CZ" sz="3400" dirty="0" err="1" smtClean="0"/>
              <a:t>banco</a:t>
            </a:r>
            <a:r>
              <a:rPr lang="cs-CZ" sz="3400" dirty="0" smtClean="0"/>
              <a:t>, lavice, na níž směnárník seděl)</a:t>
            </a:r>
          </a:p>
          <a:p>
            <a:endParaRPr lang="cs-CZ" sz="3400" dirty="0" smtClean="0"/>
          </a:p>
          <a:p>
            <a:r>
              <a:rPr lang="cs-CZ" sz="2300" dirty="0" smtClean="0"/>
              <a:t>Zdroj: http://cs.wikipedia.org/wiki/Historie_pen%C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5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Peníze</a:t>
            </a:r>
            <a:br>
              <a:rPr lang="cs-CZ" dirty="0" smtClean="0"/>
            </a:br>
            <a:r>
              <a:rPr lang="cs-CZ" dirty="0" smtClean="0"/>
              <a:t>Bankovky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 smtClean="0"/>
              <a:t>Přechod měnu bez obsahu kovu a založenou pouze na důvěře obchodníků připravil vznik směnek</a:t>
            </a:r>
          </a:p>
          <a:p>
            <a:r>
              <a:rPr lang="cs-CZ" sz="3400" dirty="0" smtClean="0"/>
              <a:t>V Evropě se první bankovky objevily v roce 1661, kdy je z nedostatku stříbrných mincí začala vydávat stockholmská banka</a:t>
            </a:r>
          </a:p>
          <a:p>
            <a:r>
              <a:rPr lang="cs-CZ" sz="3400" dirty="0" smtClean="0"/>
              <a:t>Nejprve existovaly bankovky  vedle mincí</a:t>
            </a:r>
          </a:p>
          <a:p>
            <a:r>
              <a:rPr lang="cs-CZ" sz="3400" dirty="0" smtClean="0"/>
              <a:t>Teprve ve 20. století se bankovky úplně oddělily od drahých kovů, takže si je jejich držitelé už nemohli vyměnit za drahý kov v pevně stanoveném poměru.</a:t>
            </a:r>
          </a:p>
          <a:p>
            <a:r>
              <a:rPr lang="cs-CZ" sz="3400" dirty="0" smtClean="0"/>
              <a:t>Dnes jsou drahé kovy předmětem obchodu, takže se jejich cena mění, kdežto emitentem (vydavatelem) bankovek je státní banka a ručitelem měny pouze stát.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1800" dirty="0" smtClean="0"/>
              <a:t>Zdroj: http://cs.wikipedia.org/wiki/Historie_pen%C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5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Peníze</a:t>
            </a:r>
            <a:br>
              <a:rPr lang="cs-CZ" dirty="0" smtClean="0"/>
            </a:br>
            <a:r>
              <a:rPr lang="cs-CZ" dirty="0" err="1" smtClean="0"/>
              <a:t>Peníze</a:t>
            </a:r>
            <a:r>
              <a:rPr lang="cs-CZ" dirty="0" smtClean="0"/>
              <a:t>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Peníze tak už nemusí být ani papír, nýbrž záznamy v počítačích</a:t>
            </a:r>
          </a:p>
          <a:p>
            <a:r>
              <a:rPr lang="cs-CZ" sz="2800" dirty="0" smtClean="0"/>
              <a:t>V dnešní době mají peníze formu:</a:t>
            </a:r>
          </a:p>
          <a:p>
            <a:pPr marL="0" indent="0">
              <a:buNone/>
            </a:pPr>
            <a:endParaRPr lang="cs-CZ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Mincí a bankovek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Depozit (vkladů na účtech v bankách)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Cenných papírů – šeků, směnek atd.</a:t>
            </a:r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Historie peněz (www) </a:t>
            </a:r>
            <a:endParaRPr lang="cs-CZ" dirty="0"/>
          </a:p>
        </p:txBody>
      </p:sp>
      <p:sp>
        <p:nvSpPr>
          <p:cNvPr id="5" name="Vývojový diagram: spojnice 4">
            <a:hlinkClick r:id="rId2"/>
          </p:cNvPr>
          <p:cNvSpPr/>
          <p:nvPr/>
        </p:nvSpPr>
        <p:spPr>
          <a:xfrm>
            <a:off x="4489698" y="5261173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00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575</Words>
  <Application>Microsoft Office PowerPoint</Application>
  <PresentationFormat>Předvádění na obrazovce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Anotace DUM OBČANSKÁ VÝCHOVA</vt:lpstr>
      <vt:lpstr>Seznam DUM – OBČANSKÁ VÝCHOVA  Ceny  9. ročník</vt:lpstr>
      <vt:lpstr>Zdroje</vt:lpstr>
      <vt:lpstr>Cíle a charakteristika DUM</vt:lpstr>
      <vt:lpstr>Peníze </vt:lpstr>
      <vt:lpstr>Peníze Předchůdci peněz  </vt:lpstr>
      <vt:lpstr> Peníze Mince </vt:lpstr>
      <vt:lpstr>Peníze Bankovky</vt:lpstr>
      <vt:lpstr>Peníze Peníze dnes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Peníze</dc:title>
  <dc:creator>Vladimír Stejskal</dc:creator>
  <cp:lastModifiedBy>Vladimír Stejskal</cp:lastModifiedBy>
  <cp:revision>9</cp:revision>
  <dcterms:created xsi:type="dcterms:W3CDTF">2011-09-26T10:55:01Z</dcterms:created>
  <dcterms:modified xsi:type="dcterms:W3CDTF">2011-09-29T06:25:20Z</dcterms:modified>
</cp:coreProperties>
</file>