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14F2F2-13AA-4F7B-9EC8-A74CC64D1835}" type="datetimeFigureOut">
              <a:rPr lang="cs-CZ" smtClean="0"/>
              <a:t>26.9.2011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4B947E-27AC-4188-B303-A43D4D83329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set.cz/omezeni_plateb_hotovosti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Hotovostní placení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Občané</a:t>
            </a:r>
          </a:p>
          <a:p>
            <a:r>
              <a:rPr lang="cs-CZ" dirty="0" smtClean="0"/>
              <a:t>Podnikatelé</a:t>
            </a:r>
          </a:p>
          <a:p>
            <a:r>
              <a:rPr lang="cs-CZ" dirty="0" smtClean="0"/>
              <a:t>Poštovní poukázky</a:t>
            </a:r>
          </a:p>
          <a:p>
            <a:r>
              <a:rPr lang="cs-CZ" dirty="0" smtClean="0"/>
              <a:t>SIPO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3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Hotovostní placení</a:t>
            </a:r>
            <a:br>
              <a:rPr lang="cs-CZ" dirty="0" smtClean="0"/>
            </a:br>
            <a:r>
              <a:rPr lang="cs-CZ" dirty="0" smtClean="0"/>
              <a:t>Občané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Běžné nákupy mohou občané platit hotovými penězi (větší obchody ale dnes už umožňují elektronické platby)</a:t>
            </a:r>
          </a:p>
          <a:p>
            <a:r>
              <a:rPr lang="cs-CZ" dirty="0" smtClean="0"/>
              <a:t>Při hotovostních platbách je nutné si přepočítat peníze, protože například vrácené peníze od prodavače nelze reklamovat zpětně po opuštění prodejny</a:t>
            </a:r>
          </a:p>
          <a:p>
            <a:r>
              <a:rPr lang="cs-CZ" dirty="0" smtClean="0"/>
              <a:t>Rovněž je dobré převzít a zkontrolovat doklad o prodeji (paragon) a uložit pro případnou reklamaci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4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Hotovostní placení</a:t>
            </a:r>
            <a:br>
              <a:rPr lang="cs-CZ" dirty="0" smtClean="0"/>
            </a:br>
            <a:r>
              <a:rPr lang="cs-CZ" dirty="0" smtClean="0"/>
              <a:t>Podnikatelé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7920880" cy="3880023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 smtClean="0"/>
              <a:t>Podnikatelé používají hotovostní platby jen </a:t>
            </a:r>
            <a:r>
              <a:rPr lang="cs-CZ" sz="11200" dirty="0" err="1" smtClean="0"/>
              <a:t>výjímečně</a:t>
            </a:r>
            <a:endParaRPr lang="cs-CZ" sz="11200" dirty="0" smtClean="0"/>
          </a:p>
          <a:p>
            <a:r>
              <a:rPr lang="cs-CZ" sz="11200" dirty="0" smtClean="0"/>
              <a:t>Neplatí hned za dodané zboží</a:t>
            </a:r>
          </a:p>
          <a:p>
            <a:r>
              <a:rPr lang="cs-CZ" sz="11200" dirty="0" smtClean="0"/>
              <a:t>Platí mezi sebou větší částky</a:t>
            </a:r>
          </a:p>
          <a:p>
            <a:r>
              <a:rPr lang="cs-CZ" sz="11200" dirty="0" smtClean="0"/>
              <a:t>Zákonem č. 254/2004 Sb. je stanoveno, že platby v hotovosti nad 15 000 EUR (pro tuzemské platby ekvivalent v Kč) musí být prováděny bezhotovostně </a:t>
            </a:r>
          </a:p>
          <a:p>
            <a:pPr marL="0" indent="0">
              <a:buNone/>
            </a:pPr>
            <a:endParaRPr lang="cs-CZ" sz="86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sz="6400" b="1" dirty="0" smtClean="0"/>
              <a:t>ZÁKON 254 / 2004 Sb.</a:t>
            </a:r>
            <a:r>
              <a:rPr lang="cs-CZ" dirty="0" smtClean="0"/>
              <a:t>	</a:t>
            </a:r>
            <a:r>
              <a:rPr lang="cs-CZ" sz="2300" dirty="0" smtClean="0"/>
              <a:t> 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r>
              <a:rPr lang="cs-CZ" sz="2300" b="1" dirty="0" smtClean="0"/>
              <a:t>		</a:t>
            </a:r>
            <a:endParaRPr lang="cs-CZ" sz="2300" dirty="0"/>
          </a:p>
        </p:txBody>
      </p:sp>
      <p:sp>
        <p:nvSpPr>
          <p:cNvPr id="7" name="Vývojový diagram: spojnice 6">
            <a:hlinkClick r:id="rId2"/>
          </p:cNvPr>
          <p:cNvSpPr/>
          <p:nvPr/>
        </p:nvSpPr>
        <p:spPr>
          <a:xfrm>
            <a:off x="1331640" y="594087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Hotovostní placení</a:t>
            </a:r>
            <a:br>
              <a:rPr lang="cs-CZ" dirty="0" smtClean="0"/>
            </a:br>
            <a:r>
              <a:rPr lang="cs-CZ" dirty="0" smtClean="0"/>
              <a:t>Poštovní poukázky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Platby mezi obyvateli a podnikateli</a:t>
            </a:r>
          </a:p>
          <a:p>
            <a:r>
              <a:rPr lang="cs-CZ" dirty="0" smtClean="0"/>
              <a:t>Placení zprostředkuje Česká pošta</a:t>
            </a:r>
          </a:p>
          <a:p>
            <a:r>
              <a:rPr lang="cs-CZ" dirty="0" smtClean="0"/>
              <a:t>Poukázka A: odeslání hotovosti na účet v bance (pojistné, nájemné, obědy..)</a:t>
            </a:r>
          </a:p>
          <a:p>
            <a:r>
              <a:rPr lang="cs-CZ" dirty="0" smtClean="0"/>
              <a:t>Poukázka B: proplacení hotovosti z účtu u bank (přeplatky elektřiny, plynu …)</a:t>
            </a:r>
          </a:p>
          <a:p>
            <a:r>
              <a:rPr lang="cs-CZ" dirty="0" smtClean="0"/>
              <a:t>Poukázka C: proplacení peněz zaslaných hotově od jiného plátce. Nemá předtištěné údaje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Hoptovostní</a:t>
            </a:r>
            <a:r>
              <a:rPr lang="cs-CZ" dirty="0" smtClean="0"/>
              <a:t> placení</a:t>
            </a:r>
            <a:br>
              <a:rPr lang="cs-CZ" dirty="0" smtClean="0"/>
            </a:br>
            <a:r>
              <a:rPr lang="cs-CZ" dirty="0" smtClean="0"/>
              <a:t>SIPO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/>
          <a:lstStyle/>
          <a:p>
            <a:r>
              <a:rPr lang="cs-CZ" dirty="0" smtClean="0"/>
              <a:t>Česká pošta také službu, která se nazývá SIPO</a:t>
            </a:r>
          </a:p>
          <a:p>
            <a:r>
              <a:rPr lang="cs-CZ" dirty="0" smtClean="0"/>
              <a:t>SIPO provádí všechny pravidelné platby (plyn, nájem, elektřina, televize) jednou platbou na základě přiděleného spojovacího čísla</a:t>
            </a:r>
          </a:p>
          <a:p>
            <a:r>
              <a:rPr lang="cs-CZ" dirty="0" smtClean="0"/>
              <a:t>Platbu na SIPO lze uskutečnit:</a:t>
            </a:r>
          </a:p>
          <a:p>
            <a:pPr lvl="1"/>
            <a:r>
              <a:rPr lang="cs-CZ" dirty="0" smtClean="0"/>
              <a:t>Hotově u přepážky na poště</a:t>
            </a:r>
          </a:p>
          <a:p>
            <a:pPr lvl="1"/>
            <a:r>
              <a:rPr lang="cs-CZ" dirty="0" smtClean="0"/>
              <a:t>U doručovatele</a:t>
            </a:r>
          </a:p>
          <a:p>
            <a:pPr lvl="1"/>
            <a:r>
              <a:rPr lang="cs-CZ" dirty="0" smtClean="0"/>
              <a:t>Bezhotovostně inkasem z účtu</a:t>
            </a:r>
          </a:p>
          <a:p>
            <a:pPr lvl="1"/>
            <a:r>
              <a:rPr lang="cs-CZ" dirty="0" smtClean="0"/>
              <a:t>Jednorázovým příkazem k úhradě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220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Hotovostní placení</vt:lpstr>
      <vt:lpstr>Hotovostní placení Občané</vt:lpstr>
      <vt:lpstr>Hotovostní placení Podnikatelé</vt:lpstr>
      <vt:lpstr>Hotovostní placení Poštovní poukázky</vt:lpstr>
      <vt:lpstr>Hoptovostní placení SIPO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Hotovostní placení</dc:title>
  <dc:creator>Vladimír Stejskal</dc:creator>
  <cp:lastModifiedBy>Vladimír Stejskal</cp:lastModifiedBy>
  <cp:revision>4</cp:revision>
  <dcterms:created xsi:type="dcterms:W3CDTF">2011-09-26T12:40:57Z</dcterms:created>
  <dcterms:modified xsi:type="dcterms:W3CDTF">2011-09-26T13:11:25Z</dcterms:modified>
</cp:coreProperties>
</file>