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8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smtClean="0"/>
              <a:t>Kliknutím lze upravit styl.</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16" name="Zástupný symbol pro datum 15"/>
          <p:cNvSpPr>
            <a:spLocks noGrp="1"/>
          </p:cNvSpPr>
          <p:nvPr>
            <p:ph type="dt" sz="half" idx="10"/>
          </p:nvPr>
        </p:nvSpPr>
        <p:spPr/>
        <p:txBody>
          <a:bodyPr/>
          <a:lstStyle/>
          <a:p>
            <a:fld id="{58AE529E-2C5D-4BBA-A0B4-1F750F0F3474}" type="datetimeFigureOut">
              <a:rPr lang="cs-CZ" smtClean="0"/>
              <a:t>27.9.2011</a:t>
            </a:fld>
            <a:endParaRPr lang="cs-CZ"/>
          </a:p>
        </p:txBody>
      </p:sp>
      <p:sp>
        <p:nvSpPr>
          <p:cNvPr id="2" name="Zástupný symbol pro zápatí 1"/>
          <p:cNvSpPr>
            <a:spLocks noGrp="1"/>
          </p:cNvSpPr>
          <p:nvPr>
            <p:ph type="ftr" sz="quarter" idx="11"/>
          </p:nvPr>
        </p:nvSpPr>
        <p:spPr/>
        <p:txBody>
          <a:bodyPr/>
          <a:lstStyle/>
          <a:p>
            <a:endParaRPr lang="cs-CZ"/>
          </a:p>
        </p:txBody>
      </p:sp>
      <p:sp>
        <p:nvSpPr>
          <p:cNvPr id="15" name="Zástupný symbol pro číslo snímku 14"/>
          <p:cNvSpPr>
            <a:spLocks noGrp="1"/>
          </p:cNvSpPr>
          <p:nvPr>
            <p:ph type="sldNum" sz="quarter" idx="12"/>
          </p:nvPr>
        </p:nvSpPr>
        <p:spPr>
          <a:xfrm>
            <a:off x="8229600" y="6473952"/>
            <a:ext cx="758952" cy="246888"/>
          </a:xfrm>
        </p:spPr>
        <p:txBody>
          <a:bodyPr/>
          <a:lstStyle/>
          <a:p>
            <a:fld id="{5054FE23-C0E6-4B25-AB33-8278D58ECABF}"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58AE529E-2C5D-4BBA-A0B4-1F750F0F3474}" type="datetimeFigureOut">
              <a:rPr lang="cs-CZ" smtClean="0"/>
              <a:t>27.9.2011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54FE23-C0E6-4B25-AB33-8278D58ECABF}"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58AE529E-2C5D-4BBA-A0B4-1F750F0F3474}" type="datetimeFigureOut">
              <a:rPr lang="cs-CZ" smtClean="0"/>
              <a:t>27.9.2011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54FE23-C0E6-4B25-AB33-8278D58ECABF}"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smtClean="0"/>
              <a:t>Kliknutím lze upravit styl.</a:t>
            </a:r>
            <a:endParaRPr kumimoji="0" lang="en-US"/>
          </a:p>
        </p:txBody>
      </p:sp>
      <p:sp>
        <p:nvSpPr>
          <p:cNvPr id="27" name="Zástupný symbol pro obsah 26"/>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58AE529E-2C5D-4BBA-A0B4-1F750F0F3474}" type="datetimeFigureOut">
              <a:rPr lang="cs-CZ" smtClean="0"/>
              <a:t>27.9.2011</a:t>
            </a:fld>
            <a:endParaRPr lang="cs-CZ"/>
          </a:p>
        </p:txBody>
      </p:sp>
      <p:sp>
        <p:nvSpPr>
          <p:cNvPr id="19" name="Zástupný symbol pro zápatí 18"/>
          <p:cNvSpPr>
            <a:spLocks noGrp="1"/>
          </p:cNvSpPr>
          <p:nvPr>
            <p:ph type="ftr" sz="quarter" idx="11"/>
          </p:nvPr>
        </p:nvSpPr>
        <p:spPr>
          <a:xfrm>
            <a:off x="3581400" y="76200"/>
            <a:ext cx="2895600" cy="288925"/>
          </a:xfrm>
        </p:spPr>
        <p:txBody>
          <a:bodyPr/>
          <a:lstStyle/>
          <a:p>
            <a:endParaRPr lang="cs-CZ"/>
          </a:p>
        </p:txBody>
      </p:sp>
      <p:sp>
        <p:nvSpPr>
          <p:cNvPr id="16" name="Zástupný symbol pro číslo snímku 15"/>
          <p:cNvSpPr>
            <a:spLocks noGrp="1"/>
          </p:cNvSpPr>
          <p:nvPr>
            <p:ph type="sldNum" sz="quarter" idx="12"/>
          </p:nvPr>
        </p:nvSpPr>
        <p:spPr>
          <a:xfrm>
            <a:off x="8229600" y="6473952"/>
            <a:ext cx="758952" cy="246888"/>
          </a:xfrm>
        </p:spPr>
        <p:txBody>
          <a:bodyPr/>
          <a:lstStyle/>
          <a:p>
            <a:fld id="{5054FE23-C0E6-4B25-AB33-8278D58ECABF}"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9" name="Zástupný symbol pro datum 18"/>
          <p:cNvSpPr>
            <a:spLocks noGrp="1"/>
          </p:cNvSpPr>
          <p:nvPr>
            <p:ph type="dt" sz="half" idx="10"/>
          </p:nvPr>
        </p:nvSpPr>
        <p:spPr/>
        <p:txBody>
          <a:bodyPr/>
          <a:lstStyle/>
          <a:p>
            <a:fld id="{58AE529E-2C5D-4BBA-A0B4-1F750F0F3474}" type="datetimeFigureOut">
              <a:rPr lang="cs-CZ" smtClean="0"/>
              <a:t>27.9.2011</a:t>
            </a:fld>
            <a:endParaRPr lang="cs-CZ"/>
          </a:p>
        </p:txBody>
      </p:sp>
      <p:sp>
        <p:nvSpPr>
          <p:cNvPr id="11" name="Zástupný symbol pro zápatí 10"/>
          <p:cNvSpPr>
            <a:spLocks noGrp="1"/>
          </p:cNvSpPr>
          <p:nvPr>
            <p:ph type="ftr" sz="quarter" idx="11"/>
          </p:nvPr>
        </p:nvSpPr>
        <p:spPr/>
        <p:txBody>
          <a:bodyPr/>
          <a:lstStyle/>
          <a:p>
            <a:endParaRPr lang="cs-CZ"/>
          </a:p>
        </p:txBody>
      </p:sp>
      <p:sp>
        <p:nvSpPr>
          <p:cNvPr id="16" name="Zástupný symbol pro číslo snímku 15"/>
          <p:cNvSpPr>
            <a:spLocks noGrp="1"/>
          </p:cNvSpPr>
          <p:nvPr>
            <p:ph type="sldNum" sz="quarter" idx="12"/>
          </p:nvPr>
        </p:nvSpPr>
        <p:spPr/>
        <p:txBody>
          <a:bodyPr/>
          <a:lstStyle/>
          <a:p>
            <a:fld id="{5054FE23-C0E6-4B25-AB33-8278D58ECABF}" type="slidenum">
              <a:rPr lang="cs-CZ" smtClean="0"/>
              <a:t>‹#›</a:t>
            </a:fld>
            <a:endParaRPr lang="cs-CZ"/>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0"/>
          </p:nvPr>
        </p:nvSpPr>
        <p:spPr/>
        <p:txBody>
          <a:bodyPr/>
          <a:lstStyle/>
          <a:p>
            <a:fld id="{58AE529E-2C5D-4BBA-A0B4-1F750F0F3474}" type="datetimeFigureOut">
              <a:rPr lang="cs-CZ" smtClean="0"/>
              <a:t>27.9.2011</a:t>
            </a:fld>
            <a:endParaRPr lang="cs-CZ"/>
          </a:p>
        </p:txBody>
      </p:sp>
      <p:sp>
        <p:nvSpPr>
          <p:cNvPr id="10" name="Zástupný symbol pro zápatí 9"/>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5054FE23-C0E6-4B25-AB33-8278D58ECABF}"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0"/>
          </p:nvPr>
        </p:nvSpPr>
        <p:spPr/>
        <p:txBody>
          <a:bodyPr/>
          <a:lstStyle/>
          <a:p>
            <a:fld id="{58AE529E-2C5D-4BBA-A0B4-1F750F0F3474}" type="datetimeFigureOut">
              <a:rPr lang="cs-CZ" smtClean="0"/>
              <a:t>27.9.2011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229600" y="6477000"/>
            <a:ext cx="762000" cy="246888"/>
          </a:xfrm>
        </p:spPr>
        <p:txBody>
          <a:bodyPr/>
          <a:lstStyle/>
          <a:p>
            <a:fld id="{5054FE23-C0E6-4B25-AB33-8278D58ECABF}" type="slidenum">
              <a:rPr lang="cs-CZ" smtClean="0"/>
              <a:t>‹#›</a:t>
            </a:fld>
            <a:endParaRPr lang="cs-CZ"/>
          </a:p>
        </p:txBody>
      </p:sp>
      <p:sp>
        <p:nvSpPr>
          <p:cNvPr id="11" name="Přímá spojnice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2" name="Zástupný symbol pro datum 11"/>
          <p:cNvSpPr>
            <a:spLocks noGrp="1"/>
          </p:cNvSpPr>
          <p:nvPr>
            <p:ph type="dt" sz="half" idx="10"/>
          </p:nvPr>
        </p:nvSpPr>
        <p:spPr/>
        <p:txBody>
          <a:bodyPr/>
          <a:lstStyle/>
          <a:p>
            <a:fld id="{58AE529E-2C5D-4BBA-A0B4-1F750F0F3474}" type="datetimeFigureOut">
              <a:rPr lang="cs-CZ" smtClean="0"/>
              <a:t>27.9.2011</a:t>
            </a:fld>
            <a:endParaRPr lang="cs-CZ"/>
          </a:p>
        </p:txBody>
      </p:sp>
      <p:sp>
        <p:nvSpPr>
          <p:cNvPr id="21" name="Zástupný symbol pro zápatí 20"/>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54FE23-C0E6-4B25-AB33-8278D58ECABF}"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58AE529E-2C5D-4BBA-A0B4-1F750F0F3474}" type="datetimeFigureOut">
              <a:rPr lang="cs-CZ" smtClean="0"/>
              <a:t>27.9.2011</a:t>
            </a:fld>
            <a:endParaRPr lang="cs-CZ"/>
          </a:p>
        </p:txBody>
      </p:sp>
      <p:sp>
        <p:nvSpPr>
          <p:cNvPr id="24" name="Zástupný symbol pro zápatí 23"/>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54FE23-C0E6-4B25-AB33-8278D58ECABF}"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nice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58AE529E-2C5D-4BBA-A0B4-1F750F0F3474}" type="datetimeFigureOut">
              <a:rPr lang="cs-CZ" smtClean="0"/>
              <a:t>27.9.2011</a:t>
            </a:fld>
            <a:endParaRPr lang="cs-CZ"/>
          </a:p>
        </p:txBody>
      </p:sp>
      <p:sp>
        <p:nvSpPr>
          <p:cNvPr id="29" name="Zástupný symbol pro zápatí 28"/>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54FE23-C0E6-4B25-AB33-8278D58ECABF}"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smtClean="0"/>
              <a:t>Kliknutím na ikonu přidáte obrázek.</a:t>
            </a:r>
            <a:endParaRPr kumimoji="0" lang="en-US" dirty="0"/>
          </a:p>
        </p:txBody>
      </p:sp>
      <p:sp>
        <p:nvSpPr>
          <p:cNvPr id="7" name="Zástupný symbol pro datum 6"/>
          <p:cNvSpPr>
            <a:spLocks noGrp="1"/>
          </p:cNvSpPr>
          <p:nvPr>
            <p:ph type="dt" sz="half" idx="10"/>
          </p:nvPr>
        </p:nvSpPr>
        <p:spPr/>
        <p:txBody>
          <a:bodyPr/>
          <a:lstStyle/>
          <a:p>
            <a:fld id="{58AE529E-2C5D-4BBA-A0B4-1F750F0F3474}" type="datetimeFigureOut">
              <a:rPr lang="cs-CZ" smtClean="0"/>
              <a:t>27.9.2011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5054FE23-C0E6-4B25-AB33-8278D58ECABF}" type="slidenum">
              <a:rPr lang="cs-CZ" smtClean="0"/>
              <a:t>‹#›</a:t>
            </a:fld>
            <a:endParaRPr lang="cs-CZ"/>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8AE529E-2C5D-4BBA-A0B4-1F750F0F3474}" type="datetimeFigureOut">
              <a:rPr lang="cs-CZ" smtClean="0"/>
              <a:t>27.9.2011</a:t>
            </a:fld>
            <a:endParaRPr lang="cs-CZ"/>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cs-CZ"/>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054FE23-C0E6-4B25-AB33-8278D58ECABF}" type="slidenum">
              <a:rPr lang="cs-CZ" smtClean="0"/>
              <a:t>‹#›</a:t>
            </a:fld>
            <a:endParaRPr lang="cs-CZ"/>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smtClean="0"/>
              <a:t>Kliknutím lze upravit styl.</a:t>
            </a:r>
            <a:endParaRPr kumimoji="0" lang="en-US"/>
          </a:p>
        </p:txBody>
      </p:sp>
      <p:sp>
        <p:nvSpPr>
          <p:cNvPr id="9" name="Přímá spojnice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nice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fontScale="90000"/>
          </a:bodyPr>
          <a:lstStyle/>
          <a:p>
            <a:r>
              <a:rPr lang="nb-NO" dirty="0" smtClean="0"/>
              <a:t>Jak se bránit trikům při prodeji</a:t>
            </a:r>
            <a:r>
              <a:rPr lang="nb-NO" b="1" dirty="0" smtClean="0"/>
              <a:t/>
            </a:r>
            <a:br>
              <a:rPr lang="nb-NO" b="1" dirty="0" smtClean="0"/>
            </a:br>
            <a:endParaRPr lang="cs-CZ" dirty="0"/>
          </a:p>
        </p:txBody>
      </p:sp>
      <p:sp>
        <p:nvSpPr>
          <p:cNvPr id="5" name="Zástupný symbol pro obsah 4"/>
          <p:cNvSpPr>
            <a:spLocks noGrp="1"/>
          </p:cNvSpPr>
          <p:nvPr>
            <p:ph idx="1"/>
          </p:nvPr>
        </p:nvSpPr>
        <p:spPr>
          <a:xfrm>
            <a:off x="457200" y="1124744"/>
            <a:ext cx="8229600" cy="5256584"/>
          </a:xfrm>
        </p:spPr>
        <p:txBody>
          <a:bodyPr>
            <a:normAutofit lnSpcReduction="10000"/>
          </a:bodyPr>
          <a:lstStyle/>
          <a:p>
            <a:r>
              <a:rPr lang="cs-CZ" dirty="0" smtClean="0"/>
              <a:t>Slevy, slevy, slevy</a:t>
            </a:r>
          </a:p>
          <a:p>
            <a:r>
              <a:rPr lang="cs-CZ" dirty="0" smtClean="0"/>
              <a:t>Nabídky zboží zdarma</a:t>
            </a:r>
          </a:p>
          <a:p>
            <a:r>
              <a:rPr lang="cs-CZ" dirty="0" smtClean="0"/>
              <a:t>Prodávající neodpovídá za škodu</a:t>
            </a:r>
          </a:p>
          <a:p>
            <a:r>
              <a:rPr lang="cs-CZ" dirty="0" smtClean="0"/>
              <a:t>Na zboží ve výprodeji záruka jeden měsíc</a:t>
            </a:r>
          </a:p>
          <a:p>
            <a:r>
              <a:rPr lang="cs-CZ" dirty="0" smtClean="0"/>
              <a:t>Odmítnutí předvedení výrobku</a:t>
            </a:r>
          </a:p>
          <a:p>
            <a:r>
              <a:rPr lang="cs-CZ" dirty="0" smtClean="0"/>
              <a:t>Prodej „značkového“ zboží</a:t>
            </a:r>
          </a:p>
          <a:p>
            <a:r>
              <a:rPr lang="pt-BR" dirty="0" smtClean="0"/>
              <a:t>Na levné zboží nedáváme paragon</a:t>
            </a:r>
            <a:endParaRPr lang="cs-CZ" dirty="0" smtClean="0"/>
          </a:p>
          <a:p>
            <a:r>
              <a:rPr lang="pl-PL" dirty="0" smtClean="0"/>
              <a:t>Podle interního předpisu to tak musí být</a:t>
            </a:r>
          </a:p>
          <a:p>
            <a:pPr marL="0" indent="0">
              <a:buNone/>
            </a:pPr>
            <a:endParaRPr lang="pl-PL" dirty="0" smtClean="0"/>
          </a:p>
          <a:p>
            <a:pPr lvl="2"/>
            <a:r>
              <a:rPr lang="pl-PL" sz="1600" dirty="0" smtClean="0"/>
              <a:t>Zdroj: http://www.mesec.cz/clanky/jak-se-branit-trikum-pri-prodeji/</a:t>
            </a:r>
            <a:endParaRPr lang="cs-CZ" sz="1600" dirty="0"/>
          </a:p>
        </p:txBody>
      </p:sp>
    </p:spTree>
    <p:extLst>
      <p:ext uri="{BB962C8B-B14F-4D97-AF65-F5344CB8AC3E}">
        <p14:creationId xmlns:p14="http://schemas.microsoft.com/office/powerpoint/2010/main" val="1902967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570186"/>
          </a:xfrm>
        </p:spPr>
        <p:txBody>
          <a:bodyPr>
            <a:normAutofit fontScale="90000"/>
          </a:bodyPr>
          <a:lstStyle/>
          <a:p>
            <a:r>
              <a:rPr lang="nb-NO" dirty="0" smtClean="0"/>
              <a:t>Jak se bránit trikům při prodeji</a:t>
            </a:r>
            <a:r>
              <a:rPr lang="cs-CZ" dirty="0" smtClean="0"/>
              <a:t/>
            </a:r>
            <a:br>
              <a:rPr lang="cs-CZ" dirty="0" smtClean="0"/>
            </a:br>
            <a:r>
              <a:rPr lang="cs-CZ" dirty="0" smtClean="0"/>
              <a:t>Slevy, slevy, slevy</a:t>
            </a:r>
            <a:r>
              <a:rPr lang="cs-CZ" b="1" dirty="0" smtClean="0"/>
              <a:t/>
            </a:r>
            <a:br>
              <a:rPr lang="cs-CZ" b="1" dirty="0" smtClean="0"/>
            </a:br>
            <a:endParaRPr lang="cs-CZ" dirty="0"/>
          </a:p>
        </p:txBody>
      </p:sp>
      <p:sp>
        <p:nvSpPr>
          <p:cNvPr id="3" name="Zástupný symbol pro obsah 2"/>
          <p:cNvSpPr>
            <a:spLocks noGrp="1"/>
          </p:cNvSpPr>
          <p:nvPr>
            <p:ph idx="1"/>
          </p:nvPr>
        </p:nvSpPr>
        <p:spPr>
          <a:xfrm>
            <a:off x="457200" y="1700808"/>
            <a:ext cx="8229600" cy="4425355"/>
          </a:xfrm>
        </p:spPr>
        <p:txBody>
          <a:bodyPr>
            <a:normAutofit fontScale="55000" lnSpcReduction="20000"/>
          </a:bodyPr>
          <a:lstStyle/>
          <a:p>
            <a:r>
              <a:rPr lang="cs-CZ" dirty="0" smtClean="0"/>
              <a:t>Každý spotřebitel má přirozenou snahu vynaložit peníze co nejefektivněji a tedy nakoupit co nejlevněji. </a:t>
            </a:r>
          </a:p>
          <a:p>
            <a:r>
              <a:rPr lang="cs-CZ" dirty="0" smtClean="0"/>
              <a:t>Se zvýšeným zájmem proto reaguje na všechny nabídky slev, které mu nabízí možnost získat zboží za nižší cenu.</a:t>
            </a:r>
          </a:p>
          <a:p>
            <a:r>
              <a:rPr lang="cs-CZ" dirty="0" smtClean="0"/>
              <a:t>Spotřebitelé si však často neuvědomují, že samotné poskytnutí slevy či její výše ještě nic nevypovídají o tom, jestli je nabídka výhodná či nikoliv. </a:t>
            </a:r>
          </a:p>
          <a:p>
            <a:r>
              <a:rPr lang="cs-CZ" dirty="0" smtClean="0"/>
              <a:t>Prodávající si mohou ceny stanovovat velice volně a určité zboží či služba tak může být u jednoho prodávajícího i s 50% slevou dražší než u druhého, který žádnou slevu nedeklaruje, ale jednoduše prodává veškeré zboží a služby s menší marží.</a:t>
            </a:r>
          </a:p>
          <a:p>
            <a:r>
              <a:rPr lang="cs-CZ" dirty="0" smtClean="0"/>
              <a:t>Druhým účelem slevy může být nalákat spotřebitele do obchodu, kde zakoupí i mnoho dalších produktů, na kterých je zase zisk vysoký a celkový profit prodávajícího se tak dostane na dostatečnou úroveň.</a:t>
            </a:r>
          </a:p>
          <a:p>
            <a:r>
              <a:rPr lang="cs-CZ" dirty="0" smtClean="0"/>
              <a:t>Nešvarem, který však již překračuje mez legálnosti, je uvádění slevy, i když ve skutečnosti zboží není zlevněné vůbec, nebo alespoň ne v inzerovaném rozsahu. </a:t>
            </a:r>
          </a:p>
          <a:p>
            <a:r>
              <a:rPr lang="cs-CZ" dirty="0" smtClean="0"/>
              <a:t>Pokud má spotřebitel podezření na takovéto chování prodávajícího, může se obrátit na Českou obchodní inspekci</a:t>
            </a:r>
          </a:p>
          <a:p>
            <a:endParaRPr lang="cs-CZ" dirty="0"/>
          </a:p>
        </p:txBody>
      </p:sp>
    </p:spTree>
    <p:extLst>
      <p:ext uri="{BB962C8B-B14F-4D97-AF65-F5344CB8AC3E}">
        <p14:creationId xmlns:p14="http://schemas.microsoft.com/office/powerpoint/2010/main" val="2947429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nb-NO" dirty="0" smtClean="0"/>
              <a:t>Jak se bránit trikům při prodeji</a:t>
            </a:r>
            <a:r>
              <a:rPr lang="cs-CZ" dirty="0" smtClean="0"/>
              <a:t/>
            </a:r>
            <a:br>
              <a:rPr lang="cs-CZ" dirty="0" smtClean="0"/>
            </a:br>
            <a:r>
              <a:rPr lang="cs-CZ" dirty="0" smtClean="0"/>
              <a:t>Nabídky zboží zdarma</a:t>
            </a:r>
            <a:endParaRPr lang="cs-CZ" dirty="0"/>
          </a:p>
        </p:txBody>
      </p:sp>
      <p:sp>
        <p:nvSpPr>
          <p:cNvPr id="3" name="Zástupný symbol pro obsah 2"/>
          <p:cNvSpPr>
            <a:spLocks noGrp="1"/>
          </p:cNvSpPr>
          <p:nvPr>
            <p:ph idx="1"/>
          </p:nvPr>
        </p:nvSpPr>
        <p:spPr>
          <a:xfrm>
            <a:off x="457200" y="1844824"/>
            <a:ext cx="8229600" cy="4281339"/>
          </a:xfrm>
        </p:spPr>
        <p:txBody>
          <a:bodyPr>
            <a:normAutofit fontScale="70000" lnSpcReduction="20000"/>
          </a:bodyPr>
          <a:lstStyle/>
          <a:p>
            <a:r>
              <a:rPr lang="cs-CZ" dirty="0" smtClean="0"/>
              <a:t>Když prodávající nabízí něco zdarma, měli bychom hned zpozornět. Podnikání je činností konanou za účelem dosažení zisku.</a:t>
            </a:r>
          </a:p>
          <a:p>
            <a:r>
              <a:rPr lang="cs-CZ" dirty="0" smtClean="0"/>
              <a:t>V okamžiku, kdy je něco poskytováno zdarma, musí se náklady na dárek i zisk posbírat z prodeje jiného zboží a služeb. </a:t>
            </a:r>
          </a:p>
          <a:p>
            <a:r>
              <a:rPr lang="cs-CZ" dirty="0" smtClean="0"/>
              <a:t>Nabízí-li prodávající dárek vysoké hodnoty, je buď hodnota dárku nadhodnocena, nebo jsou předraženy ostatní služby a výrobky.</a:t>
            </a:r>
          </a:p>
          <a:p>
            <a:r>
              <a:rPr lang="cs-CZ" dirty="0" smtClean="0"/>
              <a:t>Dárky mají ještě jednu „nepříjemnou vlastnost“ – nevztahuje se na ně ze zákona záruka (prodávající ji však samozřejmě může dobrovolně poskytnout). </a:t>
            </a:r>
          </a:p>
          <a:p>
            <a:r>
              <a:rPr lang="cs-CZ" dirty="0" smtClean="0"/>
              <a:t>Pokud se např. objeví nabídka drahého videorekordéru s nabídkou malého televizoru zdarma v podobě dárku, je třeba pečlivě zvažovat, zda se to vyplatí i v případě, že televizor se po několika dnech porouchá.</a:t>
            </a:r>
          </a:p>
          <a:p>
            <a:endParaRPr lang="cs-CZ" dirty="0"/>
          </a:p>
        </p:txBody>
      </p:sp>
    </p:spTree>
    <p:extLst>
      <p:ext uri="{BB962C8B-B14F-4D97-AF65-F5344CB8AC3E}">
        <p14:creationId xmlns:p14="http://schemas.microsoft.com/office/powerpoint/2010/main" val="3862874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nb-NO" dirty="0" smtClean="0"/>
              <a:t>Jak se bránit trikům při prodeji</a:t>
            </a:r>
            <a:r>
              <a:rPr lang="cs-CZ" dirty="0" smtClean="0"/>
              <a:t/>
            </a:r>
            <a:br>
              <a:rPr lang="cs-CZ" dirty="0" smtClean="0"/>
            </a:br>
            <a:r>
              <a:rPr lang="cs-CZ" dirty="0" smtClean="0"/>
              <a:t>Prodávající neodpovídá za škodu</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Někdy mají prodávající při prodeji výrobků a služeb tendenci vyloučit jakoukoliv odpovědnost za libovolnou škodu, která by takto vznikla.</a:t>
            </a:r>
          </a:p>
          <a:p>
            <a:r>
              <a:rPr lang="cs-CZ" dirty="0" smtClean="0"/>
              <a:t>Některé typy odpovědností však vyplývají přímo ze zákona a nelze se jich zprostit jednoduchým uvedením takovéhoto ustanovení ve smlouvě.</a:t>
            </a:r>
          </a:p>
          <a:p>
            <a:r>
              <a:rPr lang="cs-CZ" dirty="0" smtClean="0"/>
              <a:t>Neměli bychom automaticky považovat smlouvu za něco daného. </a:t>
            </a:r>
          </a:p>
          <a:p>
            <a:r>
              <a:rPr lang="cs-CZ" dirty="0" smtClean="0"/>
              <a:t>Pokud smlouva omezuje naše práva daná zákonem, můžeme se dovolat neplatnosti příslušných ustanovení smlouvy.</a:t>
            </a:r>
            <a:endParaRPr lang="cs-CZ" dirty="0"/>
          </a:p>
        </p:txBody>
      </p:sp>
    </p:spTree>
    <p:extLst>
      <p:ext uri="{BB962C8B-B14F-4D97-AF65-F5344CB8AC3E}">
        <p14:creationId xmlns:p14="http://schemas.microsoft.com/office/powerpoint/2010/main" val="4280087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nb-NO" dirty="0" smtClean="0"/>
              <a:t>Jak se bránit trikům při prodeji</a:t>
            </a:r>
            <a:r>
              <a:rPr lang="cs-CZ" dirty="0" smtClean="0"/>
              <a:t/>
            </a:r>
            <a:br>
              <a:rPr lang="cs-CZ" dirty="0" smtClean="0"/>
            </a:br>
            <a:r>
              <a:rPr lang="cs-CZ" sz="4000" dirty="0" smtClean="0"/>
              <a:t>Na zboží ve výprodeji záruka jeden měsíc</a:t>
            </a:r>
            <a:endParaRPr lang="cs-CZ" sz="4000" dirty="0"/>
          </a:p>
        </p:txBody>
      </p:sp>
      <p:sp>
        <p:nvSpPr>
          <p:cNvPr id="3" name="Zástupný symbol pro obsah 2"/>
          <p:cNvSpPr>
            <a:spLocks noGrp="1"/>
          </p:cNvSpPr>
          <p:nvPr>
            <p:ph idx="1"/>
          </p:nvPr>
        </p:nvSpPr>
        <p:spPr>
          <a:xfrm>
            <a:off x="457200" y="1916832"/>
            <a:ext cx="8229600" cy="4209331"/>
          </a:xfrm>
        </p:spPr>
        <p:txBody>
          <a:bodyPr/>
          <a:lstStyle/>
          <a:p>
            <a:r>
              <a:rPr lang="cs-CZ" dirty="0" smtClean="0"/>
              <a:t>I zákonná ustanovení o záručních dobách patří mezi ta, která nelze smluvně zkrátit, a to ani při výprodeji! </a:t>
            </a:r>
          </a:p>
          <a:p>
            <a:r>
              <a:rPr lang="cs-CZ" dirty="0" smtClean="0"/>
              <a:t>Jedinou výjimkou by bylo, pokud by byl výrobek prodáván se slevou pro výskyt určité vady. </a:t>
            </a:r>
          </a:p>
          <a:p>
            <a:r>
              <a:rPr lang="cs-CZ" dirty="0" smtClean="0"/>
              <a:t>Na tuto vadu by se záruka nevztahovala.</a:t>
            </a:r>
            <a:endParaRPr lang="cs-CZ" dirty="0"/>
          </a:p>
        </p:txBody>
      </p:sp>
    </p:spTree>
    <p:extLst>
      <p:ext uri="{BB962C8B-B14F-4D97-AF65-F5344CB8AC3E}">
        <p14:creationId xmlns:p14="http://schemas.microsoft.com/office/powerpoint/2010/main" val="20393818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nb-NO" dirty="0" smtClean="0"/>
              <a:t>Jak se bránit trikům při prodeji</a:t>
            </a:r>
            <a:r>
              <a:rPr lang="cs-CZ" dirty="0" smtClean="0"/>
              <a:t/>
            </a:r>
            <a:br>
              <a:rPr lang="cs-CZ" dirty="0" smtClean="0"/>
            </a:br>
            <a:r>
              <a:rPr lang="cs-CZ" dirty="0" smtClean="0"/>
              <a:t>Odmítnutí předvedení výrobku</a:t>
            </a:r>
            <a:endParaRPr lang="cs-CZ" dirty="0"/>
          </a:p>
        </p:txBody>
      </p:sp>
      <p:sp>
        <p:nvSpPr>
          <p:cNvPr id="3" name="Zástupný symbol pro obsah 2"/>
          <p:cNvSpPr>
            <a:spLocks noGrp="1"/>
          </p:cNvSpPr>
          <p:nvPr>
            <p:ph idx="1"/>
          </p:nvPr>
        </p:nvSpPr>
        <p:spPr>
          <a:xfrm>
            <a:off x="467544" y="1988840"/>
            <a:ext cx="8229600" cy="4137323"/>
          </a:xfrm>
        </p:spPr>
        <p:txBody>
          <a:bodyPr/>
          <a:lstStyle/>
          <a:p>
            <a:r>
              <a:rPr lang="cs-CZ" dirty="0" smtClean="0"/>
              <a:t>Spotřebitel má právo na předvedení výrobku ze zákona</a:t>
            </a:r>
          </a:p>
          <a:p>
            <a:r>
              <a:rPr lang="cs-CZ" dirty="0" smtClean="0"/>
              <a:t>Pokud mu prodávající neumožní se předem seznámit s funkcemi výrobku i návodem, který bývá obvykle ukryt v krabici s výrobkem, měl by se spotřebitel otočit čelem vzad a jít nakupovat jinam</a:t>
            </a:r>
            <a:endParaRPr lang="cs-CZ" dirty="0"/>
          </a:p>
        </p:txBody>
      </p:sp>
    </p:spTree>
    <p:extLst>
      <p:ext uri="{BB962C8B-B14F-4D97-AF65-F5344CB8AC3E}">
        <p14:creationId xmlns:p14="http://schemas.microsoft.com/office/powerpoint/2010/main" val="4162653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nb-NO" dirty="0" smtClean="0"/>
              <a:t>Jak se bránit trikům při prodeji</a:t>
            </a:r>
            <a:r>
              <a:rPr lang="cs-CZ" dirty="0" smtClean="0"/>
              <a:t/>
            </a:r>
            <a:br>
              <a:rPr lang="cs-CZ" dirty="0" smtClean="0"/>
            </a:br>
            <a:r>
              <a:rPr lang="cs-CZ" dirty="0" smtClean="0"/>
              <a:t>Prodej „značkového“ zboží</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I v kamenných obchodech – ale stále ještě častěji u stánků – se můžeme setkat s textilním zbožím či obuví se značkami známých výrobců, ale za významně nižší ceny.</a:t>
            </a:r>
          </a:p>
          <a:p>
            <a:r>
              <a:rPr lang="cs-CZ" dirty="0" smtClean="0"/>
              <a:t>Spotřebitel by si měl uvědomit, že jde pravděpodobně o padělky značkového zboží, jejichž kvalita bývá často nízká a nemusí odpovídat ani z hlediska hygienických předpisů.</a:t>
            </a:r>
          </a:p>
          <a:p>
            <a:r>
              <a:rPr lang="cs-CZ" dirty="0" smtClean="0"/>
              <a:t>Proto zejména u zboží pro malé děti či alergiky je žádoucí se takovýmto výrobkům vyhnout.</a:t>
            </a:r>
          </a:p>
          <a:p>
            <a:r>
              <a:rPr lang="cs-CZ" dirty="0" smtClean="0"/>
              <a:t>Samostatnou kapitolou jsou napodobeniny značek, které jsou na první pohled zaměnitelné s originálem, např. značka se čtyřmi pruhy (podle hesla: Čím víc pruhů, tím víc </a:t>
            </a:r>
            <a:r>
              <a:rPr lang="cs-CZ" dirty="0" err="1" smtClean="0"/>
              <a:t>Adidas</a:t>
            </a:r>
            <a:r>
              <a:rPr lang="cs-CZ" dirty="0" smtClean="0"/>
              <a:t>). </a:t>
            </a:r>
          </a:p>
          <a:p>
            <a:r>
              <a:rPr lang="cs-CZ" dirty="0" smtClean="0"/>
              <a:t>Měli bychom vždy zvážit, zda se chceme podílet na protiprávním jednání</a:t>
            </a:r>
            <a:endParaRPr lang="cs-CZ" dirty="0"/>
          </a:p>
        </p:txBody>
      </p:sp>
    </p:spTree>
    <p:extLst>
      <p:ext uri="{BB962C8B-B14F-4D97-AF65-F5344CB8AC3E}">
        <p14:creationId xmlns:p14="http://schemas.microsoft.com/office/powerpoint/2010/main" val="2672462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nb-NO" dirty="0" smtClean="0"/>
              <a:t>Jak se bránit trikům při prodeji</a:t>
            </a:r>
            <a:r>
              <a:rPr lang="cs-CZ" dirty="0" smtClean="0"/>
              <a:t/>
            </a:r>
            <a:br>
              <a:rPr lang="cs-CZ" dirty="0" smtClean="0"/>
            </a:br>
            <a:r>
              <a:rPr lang="pt-BR" dirty="0" smtClean="0"/>
              <a:t>„Na levné zboží nedáváme paragon“</a:t>
            </a:r>
            <a:endParaRPr lang="pt-BR" dirty="0"/>
          </a:p>
        </p:txBody>
      </p:sp>
      <p:sp>
        <p:nvSpPr>
          <p:cNvPr id="3" name="Zástupný symbol pro obsah 2"/>
          <p:cNvSpPr>
            <a:spLocks noGrp="1"/>
          </p:cNvSpPr>
          <p:nvPr>
            <p:ph idx="1"/>
          </p:nvPr>
        </p:nvSpPr>
        <p:spPr/>
        <p:txBody>
          <a:bodyPr>
            <a:normAutofit fontScale="77500" lnSpcReduction="20000"/>
          </a:bodyPr>
          <a:lstStyle/>
          <a:p>
            <a:r>
              <a:rPr lang="cs-CZ" dirty="0" smtClean="0"/>
              <a:t>Spotřebitel má vždy právo obdržet kupní doklad. </a:t>
            </a:r>
          </a:p>
          <a:p>
            <a:r>
              <a:rPr lang="cs-CZ" dirty="0" smtClean="0"/>
              <a:t>Ač důvody bývají nejrůznější (zboží je ve výprodeji, na zboží byla poskytnuta pro určitou vadu sleva, podle interního předpisu se paragon neposkytuje apod.), prodávající nemá podle zákona žádnou možnost spotřebiteli odmítnout paragon vydat. </a:t>
            </a:r>
          </a:p>
          <a:p>
            <a:r>
              <a:rPr lang="cs-CZ" dirty="0" smtClean="0"/>
              <a:t>Nutno však dodat, že paragon nemá zákonem předepsanou formu nějakého formuláře. Jsou pouze některé náležitosti, které kupní doklad musí mít – zejména je to identifikace prodávajícího, popis a cena zboží a datum koupě. </a:t>
            </a:r>
          </a:p>
          <a:p>
            <a:r>
              <a:rPr lang="cs-CZ" dirty="0" smtClean="0"/>
              <a:t>Odmítá-li prodávající přes veškeré naléhání paragon vydat, neměl by spotřebitel zboží kupovat, aby se vyhnul budoucím problémům</a:t>
            </a:r>
            <a:endParaRPr lang="cs-CZ" dirty="0"/>
          </a:p>
        </p:txBody>
      </p:sp>
    </p:spTree>
    <p:extLst>
      <p:ext uri="{BB962C8B-B14F-4D97-AF65-F5344CB8AC3E}">
        <p14:creationId xmlns:p14="http://schemas.microsoft.com/office/powerpoint/2010/main" val="1103338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nb-NO" dirty="0" smtClean="0"/>
              <a:t>Jak se bránit trikům při prodeji</a:t>
            </a:r>
            <a:r>
              <a:rPr lang="cs-CZ" dirty="0" smtClean="0"/>
              <a:t/>
            </a:r>
            <a:br>
              <a:rPr lang="cs-CZ" dirty="0" smtClean="0"/>
            </a:br>
            <a:r>
              <a:rPr lang="pl-PL" sz="4000" dirty="0" smtClean="0"/>
              <a:t>„Podle interního předpisu to tak musí být“</a:t>
            </a:r>
            <a:endParaRPr lang="pl-PL" sz="4000" dirty="0"/>
          </a:p>
        </p:txBody>
      </p:sp>
      <p:sp>
        <p:nvSpPr>
          <p:cNvPr id="3" name="Zástupný symbol pro obsah 2"/>
          <p:cNvSpPr>
            <a:spLocks noGrp="1"/>
          </p:cNvSpPr>
          <p:nvPr>
            <p:ph idx="1"/>
          </p:nvPr>
        </p:nvSpPr>
        <p:spPr/>
        <p:txBody>
          <a:bodyPr>
            <a:normAutofit fontScale="92500" lnSpcReduction="20000"/>
          </a:bodyPr>
          <a:lstStyle/>
          <a:p>
            <a:r>
              <a:rPr lang="cs-CZ" dirty="0" smtClean="0"/>
              <a:t>Prodávající se mnohdy odvolávají v komunikaci se spotřebitelem na své interní předpisy (obchodní podmínky, reklamační řády nebo i neveřejná nařízení) a zdůvodňují jimi svůj postoj. </a:t>
            </a:r>
          </a:p>
          <a:p>
            <a:r>
              <a:rPr lang="cs-CZ" dirty="0" smtClean="0"/>
              <a:t>Na zákazníka se však vztahují pouze obecně platné předpisy. </a:t>
            </a:r>
          </a:p>
          <a:p>
            <a:r>
              <a:rPr lang="cs-CZ" dirty="0" smtClean="0"/>
              <a:t>Interní nařízení mohou jen upravovat organizační chod prodeje, vyřizování reklamací a podobně, nemohou však omezovat práva spotřebitelů. </a:t>
            </a:r>
          </a:p>
          <a:p>
            <a:r>
              <a:rPr lang="cs-CZ" dirty="0" smtClean="0"/>
              <a:t>Měli bychom vždy trvat na svých zákonných právech</a:t>
            </a:r>
            <a:endParaRPr lang="cs-CZ" dirty="0"/>
          </a:p>
        </p:txBody>
      </p:sp>
    </p:spTree>
    <p:extLst>
      <p:ext uri="{BB962C8B-B14F-4D97-AF65-F5344CB8AC3E}">
        <p14:creationId xmlns:p14="http://schemas.microsoft.com/office/powerpoint/2010/main" val="14363466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23</TotalTime>
  <Words>330</Words>
  <Application>Microsoft Office PowerPoint</Application>
  <PresentationFormat>Předvádění na obrazovce (4:3)</PresentationFormat>
  <Paragraphs>53</Paragraphs>
  <Slides>9</Slides>
  <Notes>0</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Cesta</vt:lpstr>
      <vt:lpstr>Jak se bránit trikům při prodeji </vt:lpstr>
      <vt:lpstr>Jak se bránit trikům při prodeji Slevy, slevy, slevy </vt:lpstr>
      <vt:lpstr>Jak se bránit trikům při prodeji Nabídky zboží zdarma</vt:lpstr>
      <vt:lpstr>Jak se bránit trikům při prodeji Prodávající neodpovídá za škodu</vt:lpstr>
      <vt:lpstr>Jak se bránit trikům při prodeji Na zboží ve výprodeji záruka jeden měsíc</vt:lpstr>
      <vt:lpstr>Jak se bránit trikům při prodeji Odmítnutí předvedení výrobku</vt:lpstr>
      <vt:lpstr>Jak se bránit trikům při prodeji Prodej „značkového“ zboží</vt:lpstr>
      <vt:lpstr>Jak se bránit trikům při prodeji „Na levné zboží nedáváme paragon“</vt:lpstr>
      <vt:lpstr>Jak se bránit trikům při prodeji „Podle interního předpisu to tak musí být“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Jak se bránit trikům při prodeji </dc:title>
  <dc:creator>Vladimír Stejskal</dc:creator>
  <cp:lastModifiedBy>Vladimír Stejskal</cp:lastModifiedBy>
  <cp:revision>4</cp:revision>
  <dcterms:created xsi:type="dcterms:W3CDTF">2011-09-27T09:47:32Z</dcterms:created>
  <dcterms:modified xsi:type="dcterms:W3CDTF">2011-09-27T11:27:37Z</dcterms:modified>
</cp:coreProperties>
</file>